
<file path=[Content_Types].xml><?xml version="1.0" encoding="utf-8"?>
<Types xmlns="http://schemas.openxmlformats.org/package/2006/content-types">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presProps.xml" ContentType="application/vnd.openxmlformats-officedocument.presentationml.presProps+xml"/>
  <Override PartName="/ppt/theme/theme2.xml" ContentType="application/vnd.openxmlformats-officedocument.theme+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Default Extension="fntdata" ContentType="application/x-fontdata"/>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0" r:id="rId1"/>
  </p:sldMasterIdLst>
  <p:notesMasterIdLst>
    <p:notesMasterId r:id="rId3"/>
  </p:notesMasterIdLst>
  <p:sldIdLst>
    <p:sldId id="256" r:id="rId2"/>
  </p:sldIdLst>
  <p:sldSz cx="32918400" cy="21945600"/>
  <p:notesSz cx="7004050" cy="9290050"/>
  <p:embeddedFontLst>
    <p:embeddedFont>
      <p:font typeface="Calibri" pitchFamily="34" charset="0"/>
      <p:regular r:id="rId4"/>
      <p:bold r:id="rId5"/>
      <p:italic r:id="rId6"/>
      <p:boldItalic r:id="rId7"/>
    </p:embeddedFont>
    <p:embeddedFont>
      <p:font typeface="Pinyon Script" charset="0"/>
      <p:regular r:id="rId8"/>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xmlns="">
        <p15:guide id="1" orient="horz" pos="6912">
          <p15:clr>
            <a:srgbClr val="000000"/>
          </p15:clr>
        </p15:guide>
        <p15:guide id="2" pos="10368">
          <p15:clr>
            <a:srgbClr val="000000"/>
          </p15:clr>
        </p15:guide>
      </p15:sldGuideLst>
    </p:ext>
    <p:ext uri="{2D200454-40CA-4A62-9FC3-DE9A4176ACB9}">
      <p15:notesGuideLst xmlns:p15="http://schemas.microsoft.com/office/powerpoint/2012/main" xmlns="">
        <p15:guide id="1" orient="horz" pos="2926">
          <p15:clr>
            <a:srgbClr val="000000"/>
          </p15:clr>
        </p15:guide>
        <p15:guide id="2" pos="2206">
          <p15:clr>
            <a:srgbClr val="000000"/>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10"/>
    <p:restoredTop sz="94705"/>
  </p:normalViewPr>
  <p:slideViewPr>
    <p:cSldViewPr snapToGrid="0">
      <p:cViewPr>
        <p:scale>
          <a:sx n="50" d="100"/>
          <a:sy n="50" d="100"/>
        </p:scale>
        <p:origin x="3672" y="-96"/>
      </p:cViewPr>
      <p:guideLst>
        <p:guide orient="horz" pos="6912"/>
        <p:guide pos="10368"/>
      </p:guideLst>
    </p:cSldViewPr>
  </p:slideViewPr>
  <p:notesTextViewPr>
    <p:cViewPr>
      <p:scale>
        <a:sx n="1" d="1"/>
        <a:sy n="1" d="1"/>
      </p:scale>
      <p:origin x="0" y="0"/>
    </p:cViewPr>
  </p:notesTextViewPr>
  <p:notesViewPr>
    <p:cSldViewPr snapToGrid="0">
      <p:cViewPr varScale="1">
        <p:scale>
          <a:sx n="100" d="100"/>
          <a:sy n="100" d="100"/>
        </p:scale>
        <p:origin x="0" y="0"/>
      </p:cViewPr>
      <p:guideLst>
        <p:guide orient="horz" pos="2926"/>
        <p:guide pos="2206"/>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font" Target="fonts/font5.fntdata"/><Relationship Id="rId3" Type="http://schemas.openxmlformats.org/officeDocument/2006/relationships/notesMaster" Target="notesMasters/notesMaster1.xml"/><Relationship Id="rId7" Type="http://schemas.openxmlformats.org/officeDocument/2006/relationships/font" Target="fonts/font4.fntdata"/><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3.fntdata"/><Relationship Id="rId11" Type="http://schemas.openxmlformats.org/officeDocument/2006/relationships/theme" Target="theme/theme1.xml"/><Relationship Id="rId5" Type="http://schemas.openxmlformats.org/officeDocument/2006/relationships/font" Target="fonts/font2.fntdata"/><Relationship Id="rId10" Type="http://schemas.openxmlformats.org/officeDocument/2006/relationships/viewProps" Target="viewProps.xml"/><Relationship Id="rId4" Type="http://schemas.openxmlformats.org/officeDocument/2006/relationships/font" Target="fonts/font1.fntdata"/><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67575" y="696750"/>
            <a:ext cx="4669600" cy="34837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700400" y="4412750"/>
            <a:ext cx="5603225" cy="4180500"/>
          </a:xfrm>
          <a:prstGeom prst="rect">
            <a:avLst/>
          </a:prstGeom>
          <a:noFill/>
          <a:ln>
            <a:noFill/>
          </a:ln>
        </p:spPr>
        <p:txBody>
          <a:bodyPr spcFirstLastPara="1" wrap="square" lIns="91425" tIns="91425" rIns="91425" bIns="91425" anchor="t" anchorCtr="0"/>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
        <p:cNvGrpSpPr/>
        <p:nvPr/>
      </p:nvGrpSpPr>
      <p:grpSpPr>
        <a:xfrm>
          <a:off x="0" y="0"/>
          <a:ext cx="0" cy="0"/>
          <a:chOff x="0" y="0"/>
          <a:chExt cx="0" cy="0"/>
        </a:xfrm>
      </p:grpSpPr>
      <p:sp>
        <p:nvSpPr>
          <p:cNvPr id="28" name="Google Shape;28;p1:notes"/>
          <p:cNvSpPr txBox="1">
            <a:spLocks noGrp="1"/>
          </p:cNvSpPr>
          <p:nvPr>
            <p:ph type="body" idx="1"/>
          </p:nvPr>
        </p:nvSpPr>
        <p:spPr>
          <a:xfrm>
            <a:off x="700400" y="4412750"/>
            <a:ext cx="5603225" cy="41805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solidFill>
                <a:schemeClr val="dk1"/>
              </a:solidFill>
              <a:latin typeface="Times New Roman"/>
              <a:ea typeface="Times New Roman"/>
              <a:cs typeface="Times New Roman"/>
              <a:sym typeface="Times New Roman"/>
            </a:endParaRPr>
          </a:p>
        </p:txBody>
      </p:sp>
      <p:sp>
        <p:nvSpPr>
          <p:cNvPr id="29" name="Google Shape;29;p1:notes"/>
          <p:cNvSpPr>
            <a:spLocks noGrp="1" noRot="1" noChangeAspect="1"/>
          </p:cNvSpPr>
          <p:nvPr>
            <p:ph type="sldImg" idx="2"/>
          </p:nvPr>
        </p:nvSpPr>
        <p:spPr>
          <a:xfrm>
            <a:off x="890588" y="696913"/>
            <a:ext cx="5222875" cy="34829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p:cSld name="Title Slide">
    <p:spTree>
      <p:nvGrpSpPr>
        <p:cNvPr id="1" name="Shape 11"/>
        <p:cNvGrpSpPr/>
        <p:nvPr/>
      </p:nvGrpSpPr>
      <p:grpSpPr>
        <a:xfrm>
          <a:off x="0" y="0"/>
          <a:ext cx="0" cy="0"/>
          <a:chOff x="0" y="0"/>
          <a:chExt cx="0" cy="0"/>
        </a:xfrm>
      </p:grpSpPr>
      <p:sp>
        <p:nvSpPr>
          <p:cNvPr id="12" name="Google Shape;12;p2"/>
          <p:cNvSpPr/>
          <p:nvPr/>
        </p:nvSpPr>
        <p:spPr>
          <a:xfrm>
            <a:off x="32369759" y="0"/>
            <a:ext cx="548640" cy="21945600"/>
          </a:xfrm>
          <a:prstGeom prst="rect">
            <a:avLst/>
          </a:prstGeom>
          <a:solidFill>
            <a:srgbClr val="D6E3BC"/>
          </a:solidFill>
          <a:ln>
            <a:noFill/>
          </a:ln>
        </p:spPr>
        <p:txBody>
          <a:bodyPr spcFirstLastPara="1" wrap="square" lIns="48950" tIns="24475" rIns="48950" bIns="24475" anchor="ctr" anchorCtr="0">
            <a:noAutofit/>
          </a:bodyPr>
          <a:lstStyle/>
          <a:p>
            <a:pPr marL="0" marR="0" lvl="0" indent="0" algn="ctr" rtl="0">
              <a:spcBef>
                <a:spcPts val="0"/>
              </a:spcBef>
              <a:spcAft>
                <a:spcPts val="0"/>
              </a:spcAft>
              <a:buNone/>
            </a:pPr>
            <a:endParaRPr sz="4600" b="0" i="0" u="none" strike="noStrike" cap="none">
              <a:solidFill>
                <a:schemeClr val="lt1"/>
              </a:solidFill>
              <a:latin typeface="Calibri"/>
              <a:ea typeface="Calibri"/>
              <a:cs typeface="Calibri"/>
              <a:sym typeface="Calibri"/>
            </a:endParaRPr>
          </a:p>
        </p:txBody>
      </p:sp>
      <p:sp>
        <p:nvSpPr>
          <p:cNvPr id="13" name="Google Shape;13;p2"/>
          <p:cNvSpPr/>
          <p:nvPr/>
        </p:nvSpPr>
        <p:spPr>
          <a:xfrm>
            <a:off x="-2" y="0"/>
            <a:ext cx="548640" cy="21945600"/>
          </a:xfrm>
          <a:prstGeom prst="rect">
            <a:avLst/>
          </a:prstGeom>
          <a:solidFill>
            <a:srgbClr val="D6E3BC"/>
          </a:solidFill>
          <a:ln>
            <a:noFill/>
          </a:ln>
        </p:spPr>
        <p:txBody>
          <a:bodyPr spcFirstLastPara="1" wrap="square" lIns="48950" tIns="24475" rIns="48950" bIns="24475" anchor="ctr" anchorCtr="0">
            <a:noAutofit/>
          </a:bodyPr>
          <a:lstStyle/>
          <a:p>
            <a:pPr marL="0" marR="0" lvl="0" indent="0" algn="ctr" rtl="0">
              <a:spcBef>
                <a:spcPts val="0"/>
              </a:spcBef>
              <a:spcAft>
                <a:spcPts val="0"/>
              </a:spcAft>
              <a:buNone/>
            </a:pPr>
            <a:endParaRPr sz="4600" b="0" i="0" u="none" strike="noStrike" cap="none">
              <a:solidFill>
                <a:schemeClr val="lt1"/>
              </a:solidFill>
              <a:latin typeface="Calibri"/>
              <a:ea typeface="Calibri"/>
              <a:cs typeface="Calibri"/>
              <a:sym typeface="Calibri"/>
            </a:endParaRPr>
          </a:p>
        </p:txBody>
      </p:sp>
      <p:sp>
        <p:nvSpPr>
          <p:cNvPr id="14" name="Google Shape;14;p2"/>
          <p:cNvSpPr/>
          <p:nvPr/>
        </p:nvSpPr>
        <p:spPr>
          <a:xfrm>
            <a:off x="0" y="0"/>
            <a:ext cx="32918401" cy="2743200"/>
          </a:xfrm>
          <a:prstGeom prst="rect">
            <a:avLst/>
          </a:prstGeom>
          <a:solidFill>
            <a:srgbClr val="366092"/>
          </a:solidFill>
          <a:ln>
            <a:noFill/>
          </a:ln>
        </p:spPr>
        <p:txBody>
          <a:bodyPr spcFirstLastPara="1" wrap="square" lIns="48950" tIns="24475" rIns="48950" bIns="24475" anchor="ctr" anchorCtr="0">
            <a:noAutofit/>
          </a:bodyPr>
          <a:lstStyle/>
          <a:p>
            <a:pPr marL="0" marR="0" lvl="0" indent="0" algn="ctr" rtl="0">
              <a:spcBef>
                <a:spcPts val="0"/>
              </a:spcBef>
              <a:spcAft>
                <a:spcPts val="0"/>
              </a:spcAft>
              <a:buNone/>
            </a:pPr>
            <a:endParaRPr sz="4600" b="0" i="0" u="none" strike="noStrike" cap="none">
              <a:solidFill>
                <a:schemeClr val="lt1"/>
              </a:solidFill>
              <a:latin typeface="Calibri"/>
              <a:ea typeface="Calibri"/>
              <a:cs typeface="Calibri"/>
              <a:sym typeface="Calibri"/>
            </a:endParaRPr>
          </a:p>
        </p:txBody>
      </p:sp>
      <p:sp>
        <p:nvSpPr>
          <p:cNvPr id="15" name="Google Shape;15;p2"/>
          <p:cNvSpPr/>
          <p:nvPr/>
        </p:nvSpPr>
        <p:spPr>
          <a:xfrm>
            <a:off x="0" y="19202400"/>
            <a:ext cx="32918401" cy="2743200"/>
          </a:xfrm>
          <a:prstGeom prst="rect">
            <a:avLst/>
          </a:prstGeom>
          <a:solidFill>
            <a:srgbClr val="B7CCE4"/>
          </a:solidFill>
          <a:ln>
            <a:noFill/>
          </a:ln>
        </p:spPr>
        <p:txBody>
          <a:bodyPr spcFirstLastPara="1" wrap="square" lIns="48950" tIns="24475" rIns="48950" bIns="24475" anchor="ctr" anchorCtr="0">
            <a:noAutofit/>
          </a:bodyPr>
          <a:lstStyle/>
          <a:p>
            <a:pPr marL="0" marR="0" lvl="0" indent="0" algn="ctr" rtl="0">
              <a:spcBef>
                <a:spcPts val="0"/>
              </a:spcBef>
              <a:spcAft>
                <a:spcPts val="0"/>
              </a:spcAft>
              <a:buNone/>
            </a:pPr>
            <a:endParaRPr sz="4600" b="0" i="0" u="none" strike="noStrike" cap="none">
              <a:solidFill>
                <a:schemeClr val="lt1"/>
              </a:solidFill>
              <a:latin typeface="Calibri"/>
              <a:ea typeface="Calibri"/>
              <a:cs typeface="Calibri"/>
              <a:sym typeface="Calibri"/>
            </a:endParaRPr>
          </a:p>
        </p:txBody>
      </p:sp>
      <p:sp>
        <p:nvSpPr>
          <p:cNvPr id="16" name="Google Shape;16;p2"/>
          <p:cNvSpPr/>
          <p:nvPr/>
        </p:nvSpPr>
        <p:spPr>
          <a:xfrm>
            <a:off x="-7680960" y="0"/>
            <a:ext cx="7132320" cy="21945600"/>
          </a:xfrm>
          <a:prstGeom prst="rect">
            <a:avLst/>
          </a:prstGeom>
          <a:solidFill>
            <a:srgbClr val="D8D8D8"/>
          </a:solidFill>
          <a:ln>
            <a:noFill/>
          </a:ln>
        </p:spPr>
        <p:txBody>
          <a:bodyPr spcFirstLastPara="1" wrap="square" lIns="122425" tIns="122425" rIns="122425" bIns="122425" anchor="t" anchorCtr="0">
            <a:noAutofit/>
          </a:bodyPr>
          <a:lstStyle/>
          <a:p>
            <a:pPr marL="0" marR="0" lvl="0" indent="0" algn="l" rtl="0">
              <a:spcBef>
                <a:spcPts val="0"/>
              </a:spcBef>
              <a:spcAft>
                <a:spcPts val="0"/>
              </a:spcAft>
              <a:buNone/>
            </a:pPr>
            <a:r>
              <a:rPr lang="en-US" sz="4700" b="0" i="0" u="none" strike="noStrike" cap="none">
                <a:solidFill>
                  <a:srgbClr val="7F7F7F"/>
                </a:solidFill>
                <a:latin typeface="Calibri"/>
                <a:ea typeface="Calibri"/>
                <a:cs typeface="Calibri"/>
                <a:sym typeface="Calibri"/>
              </a:rPr>
              <a:t>Poster Print Size:</a:t>
            </a:r>
            <a:endParaRPr sz="4700" b="0" i="0" u="none" strike="noStrike" cap="none">
              <a:solidFill>
                <a:srgbClr val="7F7F7F"/>
              </a:solidFill>
              <a:latin typeface="Calibri"/>
              <a:ea typeface="Calibri"/>
              <a:cs typeface="Calibri"/>
              <a:sym typeface="Calibri"/>
            </a:endParaRPr>
          </a:p>
          <a:p>
            <a:pPr marL="0" marR="0" lvl="0" indent="0" algn="l" rtl="0">
              <a:spcBef>
                <a:spcPts val="1286"/>
              </a:spcBef>
              <a:spcAft>
                <a:spcPts val="0"/>
              </a:spcAft>
              <a:buNone/>
            </a:pPr>
            <a:r>
              <a:rPr lang="en-US" sz="3300" b="0" i="0" u="none" strike="noStrike" cap="none">
                <a:solidFill>
                  <a:srgbClr val="7F7F7F"/>
                </a:solidFill>
                <a:latin typeface="Calibri"/>
                <a:ea typeface="Calibri"/>
                <a:cs typeface="Calibri"/>
                <a:sym typeface="Calibri"/>
              </a:rPr>
              <a:t>This poster template is 24” high by 36” wide. It can be used to print any poster with a 2:3 aspect ratio including 36x54 and 48x72.</a:t>
            </a:r>
            <a:endParaRPr/>
          </a:p>
          <a:p>
            <a:pPr marL="0" marR="0" lvl="0" indent="0" algn="l" rtl="0">
              <a:spcBef>
                <a:spcPts val="1286"/>
              </a:spcBef>
              <a:spcAft>
                <a:spcPts val="0"/>
              </a:spcAft>
              <a:buNone/>
            </a:pPr>
            <a:r>
              <a:rPr lang="en-US" sz="4700" b="0" i="0" u="none" strike="noStrike" cap="none">
                <a:solidFill>
                  <a:srgbClr val="7F7F7F"/>
                </a:solidFill>
                <a:latin typeface="Calibri"/>
                <a:ea typeface="Calibri"/>
                <a:cs typeface="Calibri"/>
                <a:sym typeface="Calibri"/>
              </a:rPr>
              <a:t>Placeholders:</a:t>
            </a:r>
            <a:endParaRPr sz="4700" b="0" i="0" u="none" strike="noStrike" cap="none">
              <a:solidFill>
                <a:srgbClr val="7F7F7F"/>
              </a:solidFill>
              <a:latin typeface="Calibri"/>
              <a:ea typeface="Calibri"/>
              <a:cs typeface="Calibri"/>
              <a:sym typeface="Calibri"/>
            </a:endParaRPr>
          </a:p>
          <a:p>
            <a:pPr marL="0" marR="0" lvl="0" indent="0" algn="l" rtl="0">
              <a:spcBef>
                <a:spcPts val="1286"/>
              </a:spcBef>
              <a:spcAft>
                <a:spcPts val="0"/>
              </a:spcAft>
              <a:buNone/>
            </a:pPr>
            <a:r>
              <a:rPr lang="en-US" sz="3300" b="0" i="0" u="none" strike="noStrike" cap="none">
                <a:solidFill>
                  <a:srgbClr val="7F7F7F"/>
                </a:solidFill>
                <a:latin typeface="Calibri"/>
                <a:ea typeface="Calibri"/>
                <a:cs typeface="Calibri"/>
                <a:sym typeface="Calibri"/>
              </a:rPr>
              <a:t>The various elements included in this poster are ones we often see in medical, research, and scientific posters. Feel free to edit, move,  add, and delete items, or change the layout to suit your needs. Always check with your conference organizer for specific requirements.</a:t>
            </a:r>
            <a:endParaRPr/>
          </a:p>
          <a:p>
            <a:pPr marL="0" marR="0" lvl="0" indent="0" algn="l" rtl="0">
              <a:spcBef>
                <a:spcPts val="1286"/>
              </a:spcBef>
              <a:spcAft>
                <a:spcPts val="0"/>
              </a:spcAft>
              <a:buNone/>
            </a:pPr>
            <a:r>
              <a:rPr lang="en-US" sz="4700" b="0" i="0" u="none" strike="noStrike" cap="none">
                <a:solidFill>
                  <a:srgbClr val="7F7F7F"/>
                </a:solidFill>
                <a:latin typeface="Calibri"/>
                <a:ea typeface="Calibri"/>
                <a:cs typeface="Calibri"/>
                <a:sym typeface="Calibri"/>
              </a:rPr>
              <a:t>Image Quality:</a:t>
            </a:r>
            <a:endParaRPr/>
          </a:p>
          <a:p>
            <a:pPr marL="0" marR="0" lvl="0" indent="0" algn="l" rtl="0">
              <a:spcBef>
                <a:spcPts val="1286"/>
              </a:spcBef>
              <a:spcAft>
                <a:spcPts val="0"/>
              </a:spcAft>
              <a:buNone/>
            </a:pPr>
            <a:r>
              <a:rPr lang="en-US" sz="3300" b="0" i="0" u="none" strike="noStrike" cap="none">
                <a:solidFill>
                  <a:srgbClr val="7F7F7F"/>
                </a:solidFill>
                <a:latin typeface="Calibri"/>
                <a:ea typeface="Calibri"/>
                <a:cs typeface="Calibri"/>
                <a:sym typeface="Calibri"/>
              </a:rPr>
              <a:t>You can place digital photos or logo art in your poster file by selecting the </a:t>
            </a:r>
            <a:r>
              <a:rPr lang="en-US" sz="3300" b="1" i="0" u="none" strike="noStrike" cap="none">
                <a:solidFill>
                  <a:srgbClr val="7F7F7F"/>
                </a:solidFill>
                <a:latin typeface="Calibri"/>
                <a:ea typeface="Calibri"/>
                <a:cs typeface="Calibri"/>
                <a:sym typeface="Calibri"/>
              </a:rPr>
              <a:t>Insert, Picture</a:t>
            </a:r>
            <a:r>
              <a:rPr lang="en-US" sz="3300" b="0" i="0" u="none" strike="noStrike" cap="none">
                <a:solidFill>
                  <a:srgbClr val="7F7F7F"/>
                </a:solidFill>
                <a:latin typeface="Calibri"/>
                <a:ea typeface="Calibri"/>
                <a:cs typeface="Calibri"/>
                <a:sym typeface="Calibri"/>
              </a:rPr>
              <a:t> command, or by using standard copy &amp; paste. For best results, all graphic elements should be at least </a:t>
            </a:r>
            <a:r>
              <a:rPr lang="en-US" sz="3300" b="1" i="0" u="none" strike="noStrike" cap="none">
                <a:solidFill>
                  <a:srgbClr val="7F7F7F"/>
                </a:solidFill>
                <a:latin typeface="Calibri"/>
                <a:ea typeface="Calibri"/>
                <a:cs typeface="Calibri"/>
                <a:sym typeface="Calibri"/>
              </a:rPr>
              <a:t>150-200 pixels per inch in their final printed size</a:t>
            </a:r>
            <a:r>
              <a:rPr lang="en-US" sz="3300" b="0" i="0" u="none" strike="noStrike" cap="none">
                <a:solidFill>
                  <a:srgbClr val="7F7F7F"/>
                </a:solidFill>
                <a:latin typeface="Calibri"/>
                <a:ea typeface="Calibri"/>
                <a:cs typeface="Calibri"/>
                <a:sym typeface="Calibri"/>
              </a:rPr>
              <a:t>. For instance, a 1600 x 1200 pixel photo will usually look fine up to 8“-10” wide on your printed poster.</a:t>
            </a:r>
            <a:endParaRPr/>
          </a:p>
          <a:p>
            <a:pPr marL="0" marR="0" lvl="0" indent="0" algn="l" rtl="0">
              <a:spcBef>
                <a:spcPts val="1286"/>
              </a:spcBef>
              <a:spcAft>
                <a:spcPts val="0"/>
              </a:spcAft>
              <a:buNone/>
            </a:pPr>
            <a:r>
              <a:rPr lang="en-US" sz="3300" b="0" i="0" u="none" strike="noStrike" cap="none">
                <a:solidFill>
                  <a:srgbClr val="7F7F7F"/>
                </a:solidFill>
                <a:latin typeface="Calibri"/>
                <a:ea typeface="Calibri"/>
                <a:cs typeface="Calibri"/>
                <a:sym typeface="Calibri"/>
              </a:rPr>
              <a:t>To preview the print quality of images, select a magnification of 100% when previewing your poster. This will give you a good idea of what it will look like in print. If you are laying out a large poster and using half-scale dimensions, be sure to preview your graphics at 200% to see them at their final printed size.</a:t>
            </a:r>
            <a:endParaRPr/>
          </a:p>
          <a:p>
            <a:pPr marL="0" marR="0" lvl="0" indent="0" algn="l" rtl="0">
              <a:spcBef>
                <a:spcPts val="1286"/>
              </a:spcBef>
              <a:spcAft>
                <a:spcPts val="0"/>
              </a:spcAft>
              <a:buNone/>
            </a:pPr>
            <a:r>
              <a:rPr lang="en-US" sz="3300" b="0" i="0" u="none" strike="noStrike" cap="none">
                <a:solidFill>
                  <a:srgbClr val="7F7F7F"/>
                </a:solidFill>
                <a:latin typeface="Calibri"/>
                <a:ea typeface="Calibri"/>
                <a:cs typeface="Calibri"/>
                <a:sym typeface="Calibri"/>
              </a:rPr>
              <a:t>Please note that graphics from websites (such as the logo on your hospital's or university's home page) will only be 72dpi and not suitable for printing.</a:t>
            </a:r>
            <a:endParaRPr/>
          </a:p>
          <a:p>
            <a:pPr marL="0" marR="0" lvl="0" indent="0" algn="ctr" rtl="0">
              <a:spcBef>
                <a:spcPts val="1286"/>
              </a:spcBef>
              <a:spcAft>
                <a:spcPts val="0"/>
              </a:spcAft>
              <a:buNone/>
            </a:pPr>
            <a:r>
              <a:rPr lang="en-US" sz="2400" b="0" i="0" u="none" strike="noStrike" cap="none">
                <a:solidFill>
                  <a:srgbClr val="7F7F7F"/>
                </a:solidFill>
                <a:latin typeface="Calibri"/>
                <a:ea typeface="Calibri"/>
                <a:cs typeface="Calibri"/>
                <a:sym typeface="Calibri"/>
              </a:rPr>
              <a:t/>
            </a:r>
            <a:br>
              <a:rPr lang="en-US" sz="2400" b="0" i="0" u="none" strike="noStrike" cap="none">
                <a:solidFill>
                  <a:srgbClr val="7F7F7F"/>
                </a:solidFill>
                <a:latin typeface="Calibri"/>
                <a:ea typeface="Calibri"/>
                <a:cs typeface="Calibri"/>
                <a:sym typeface="Calibri"/>
              </a:rPr>
            </a:br>
            <a:r>
              <a:rPr lang="en-US" sz="2400" b="0" i="0" u="none" strike="noStrike" cap="none">
                <a:solidFill>
                  <a:srgbClr val="7F7F7F"/>
                </a:solidFill>
                <a:latin typeface="Calibri"/>
                <a:ea typeface="Calibri"/>
                <a:cs typeface="Calibri"/>
                <a:sym typeface="Calibri"/>
              </a:rPr>
              <a:t>[This sidebar area does not print.]</a:t>
            </a:r>
            <a:endParaRPr/>
          </a:p>
        </p:txBody>
      </p:sp>
      <p:grpSp>
        <p:nvGrpSpPr>
          <p:cNvPr id="17" name="Google Shape;17;p2"/>
          <p:cNvGrpSpPr/>
          <p:nvPr/>
        </p:nvGrpSpPr>
        <p:grpSpPr>
          <a:xfrm>
            <a:off x="33467040" y="0"/>
            <a:ext cx="7132320" cy="21945600"/>
            <a:chOff x="33832800" y="0"/>
            <a:chExt cx="12801600" cy="43891199"/>
          </a:xfrm>
        </p:grpSpPr>
        <p:sp>
          <p:nvSpPr>
            <p:cNvPr id="18" name="Google Shape;18;p2"/>
            <p:cNvSpPr/>
            <p:nvPr/>
          </p:nvSpPr>
          <p:spPr>
            <a:xfrm>
              <a:off x="33832800" y="0"/>
              <a:ext cx="12801600" cy="43891199"/>
            </a:xfrm>
            <a:prstGeom prst="rect">
              <a:avLst/>
            </a:prstGeom>
            <a:solidFill>
              <a:srgbClr val="D8D8D8"/>
            </a:solidFill>
            <a:ln>
              <a:noFill/>
            </a:ln>
          </p:spPr>
          <p:txBody>
            <a:bodyPr spcFirstLastPara="1" wrap="square" lIns="228600" tIns="228600" rIns="228600" bIns="228600" anchor="t" anchorCtr="0">
              <a:noAutofit/>
            </a:bodyPr>
            <a:lstStyle/>
            <a:p>
              <a:pPr marL="0" marR="0" lvl="0" indent="0" algn="l" rtl="0">
                <a:spcBef>
                  <a:spcPts val="0"/>
                </a:spcBef>
                <a:spcAft>
                  <a:spcPts val="0"/>
                </a:spcAft>
                <a:buNone/>
              </a:pPr>
              <a:r>
                <a:rPr lang="en-US" sz="4700" b="0" i="0" u="none" strike="noStrike" cap="none">
                  <a:solidFill>
                    <a:srgbClr val="7F7F7F"/>
                  </a:solidFill>
                  <a:latin typeface="Calibri"/>
                  <a:ea typeface="Calibri"/>
                  <a:cs typeface="Calibri"/>
                  <a:sym typeface="Calibri"/>
                </a:rPr>
                <a:t>Change Color Theme:</a:t>
              </a:r>
              <a:endParaRPr sz="4700" b="0" i="0" u="none" strike="noStrike" cap="none">
                <a:solidFill>
                  <a:srgbClr val="7F7F7F"/>
                </a:solidFill>
                <a:latin typeface="Calibri"/>
                <a:ea typeface="Calibri"/>
                <a:cs typeface="Calibri"/>
                <a:sym typeface="Calibri"/>
              </a:endParaRPr>
            </a:p>
            <a:p>
              <a:pPr marL="0" marR="0" lvl="0" indent="0" algn="l" rtl="0">
                <a:spcBef>
                  <a:spcPts val="1286"/>
                </a:spcBef>
                <a:spcAft>
                  <a:spcPts val="0"/>
                </a:spcAft>
                <a:buNone/>
              </a:pPr>
              <a:r>
                <a:rPr lang="en-US" sz="3300" b="0" i="0" u="none" strike="noStrike" cap="none">
                  <a:solidFill>
                    <a:srgbClr val="7F7F7F"/>
                  </a:solidFill>
                  <a:latin typeface="Calibri"/>
                  <a:ea typeface="Calibri"/>
                  <a:cs typeface="Calibri"/>
                  <a:sym typeface="Calibri"/>
                </a:rPr>
                <a:t>This template is designed to use the built-in color themes in the newer versions of PowerPoint.</a:t>
              </a:r>
              <a:endParaRPr/>
            </a:p>
            <a:p>
              <a:pPr marL="0" marR="0" lvl="0" indent="0" algn="l" rtl="0">
                <a:spcBef>
                  <a:spcPts val="1286"/>
                </a:spcBef>
                <a:spcAft>
                  <a:spcPts val="0"/>
                </a:spcAft>
                <a:buNone/>
              </a:pPr>
              <a:r>
                <a:rPr lang="en-US" sz="3300" b="0" i="0" u="none" strike="noStrike" cap="none">
                  <a:solidFill>
                    <a:srgbClr val="7F7F7F"/>
                  </a:solidFill>
                  <a:latin typeface="Calibri"/>
                  <a:ea typeface="Calibri"/>
                  <a:cs typeface="Calibri"/>
                  <a:sym typeface="Calibri"/>
                </a:rPr>
                <a:t>To change the color theme, select the </a:t>
              </a:r>
              <a:r>
                <a:rPr lang="en-US" sz="3300" b="1" i="0" u="none" strike="noStrike" cap="none">
                  <a:solidFill>
                    <a:srgbClr val="7F7F7F"/>
                  </a:solidFill>
                  <a:latin typeface="Calibri"/>
                  <a:ea typeface="Calibri"/>
                  <a:cs typeface="Calibri"/>
                  <a:sym typeface="Calibri"/>
                </a:rPr>
                <a:t>Design</a:t>
              </a:r>
              <a:r>
                <a:rPr lang="en-US" sz="3300" b="0" i="0" u="none" strike="noStrike" cap="none">
                  <a:solidFill>
                    <a:srgbClr val="7F7F7F"/>
                  </a:solidFill>
                  <a:latin typeface="Calibri"/>
                  <a:ea typeface="Calibri"/>
                  <a:cs typeface="Calibri"/>
                  <a:sym typeface="Calibri"/>
                </a:rPr>
                <a:t> tab, then select the </a:t>
              </a:r>
              <a:r>
                <a:rPr lang="en-US" sz="3300" b="1" i="0" u="none" strike="noStrike" cap="none">
                  <a:solidFill>
                    <a:srgbClr val="7F7F7F"/>
                  </a:solidFill>
                  <a:latin typeface="Calibri"/>
                  <a:ea typeface="Calibri"/>
                  <a:cs typeface="Calibri"/>
                  <a:sym typeface="Calibri"/>
                </a:rPr>
                <a:t>Colors</a:t>
              </a:r>
              <a:r>
                <a:rPr lang="en-US" sz="3300" b="0" i="0" u="none" strike="noStrike" cap="none">
                  <a:solidFill>
                    <a:srgbClr val="7F7F7F"/>
                  </a:solidFill>
                  <a:latin typeface="Calibri"/>
                  <a:ea typeface="Calibri"/>
                  <a:cs typeface="Calibri"/>
                  <a:sym typeface="Calibri"/>
                </a:rPr>
                <a:t> drop-down list.</a:t>
              </a:r>
              <a:endParaRPr/>
            </a:p>
            <a:p>
              <a:pPr marL="0" marR="0" lvl="0" indent="0" algn="l" rtl="0">
                <a:spcBef>
                  <a:spcPts val="1286"/>
                </a:spcBef>
                <a:spcAft>
                  <a:spcPts val="0"/>
                </a:spcAft>
                <a:buNone/>
              </a:pPr>
              <a:endParaRPr sz="4800" b="0" i="0" u="none" strike="noStrike" cap="none">
                <a:solidFill>
                  <a:srgbClr val="7F7F7F"/>
                </a:solidFill>
                <a:latin typeface="Calibri"/>
                <a:ea typeface="Calibri"/>
                <a:cs typeface="Calibri"/>
                <a:sym typeface="Calibri"/>
              </a:endParaRPr>
            </a:p>
            <a:p>
              <a:pPr marL="0" marR="0" lvl="0" indent="0" algn="l" rtl="0">
                <a:spcBef>
                  <a:spcPts val="1286"/>
                </a:spcBef>
                <a:spcAft>
                  <a:spcPts val="0"/>
                </a:spcAft>
                <a:buNone/>
              </a:pPr>
              <a:endParaRPr sz="3300" b="0" i="0" u="none" strike="noStrike" cap="none">
                <a:solidFill>
                  <a:srgbClr val="7F7F7F"/>
                </a:solidFill>
                <a:latin typeface="Calibri"/>
                <a:ea typeface="Calibri"/>
                <a:cs typeface="Calibri"/>
                <a:sym typeface="Calibri"/>
              </a:endParaRPr>
            </a:p>
            <a:p>
              <a:pPr marL="0" marR="0" lvl="0" indent="0" algn="l" rtl="0">
                <a:spcBef>
                  <a:spcPts val="1286"/>
                </a:spcBef>
                <a:spcAft>
                  <a:spcPts val="0"/>
                </a:spcAft>
                <a:buNone/>
              </a:pPr>
              <a:endParaRPr sz="3300" b="0" i="0" u="none" strike="noStrike" cap="none">
                <a:solidFill>
                  <a:srgbClr val="7F7F7F"/>
                </a:solidFill>
                <a:latin typeface="Calibri"/>
                <a:ea typeface="Calibri"/>
                <a:cs typeface="Calibri"/>
                <a:sym typeface="Calibri"/>
              </a:endParaRPr>
            </a:p>
            <a:p>
              <a:pPr marL="0" marR="0" lvl="0" indent="0" algn="l" rtl="0">
                <a:spcBef>
                  <a:spcPts val="1286"/>
                </a:spcBef>
                <a:spcAft>
                  <a:spcPts val="0"/>
                </a:spcAft>
                <a:buNone/>
              </a:pPr>
              <a:endParaRPr sz="3300" b="0" i="0" u="none" strike="noStrike" cap="none">
                <a:solidFill>
                  <a:srgbClr val="7F7F7F"/>
                </a:solidFill>
                <a:latin typeface="Calibri"/>
                <a:ea typeface="Calibri"/>
                <a:cs typeface="Calibri"/>
                <a:sym typeface="Calibri"/>
              </a:endParaRPr>
            </a:p>
            <a:p>
              <a:pPr marL="0" marR="0" lvl="0" indent="0" algn="l" rtl="0">
                <a:spcBef>
                  <a:spcPts val="1286"/>
                </a:spcBef>
                <a:spcAft>
                  <a:spcPts val="0"/>
                </a:spcAft>
                <a:buNone/>
              </a:pPr>
              <a:endParaRPr sz="3300" b="0" i="0" u="none" strike="noStrike" cap="none">
                <a:solidFill>
                  <a:srgbClr val="7F7F7F"/>
                </a:solidFill>
                <a:latin typeface="Calibri"/>
                <a:ea typeface="Calibri"/>
                <a:cs typeface="Calibri"/>
                <a:sym typeface="Calibri"/>
              </a:endParaRPr>
            </a:p>
            <a:p>
              <a:pPr marL="0" marR="0" lvl="0" indent="0" algn="l" rtl="0">
                <a:spcBef>
                  <a:spcPts val="1286"/>
                </a:spcBef>
                <a:spcAft>
                  <a:spcPts val="0"/>
                </a:spcAft>
                <a:buNone/>
              </a:pPr>
              <a:endParaRPr sz="3300" b="0" i="0" u="none" strike="noStrike" cap="none">
                <a:solidFill>
                  <a:srgbClr val="7F7F7F"/>
                </a:solidFill>
                <a:latin typeface="Calibri"/>
                <a:ea typeface="Calibri"/>
                <a:cs typeface="Calibri"/>
                <a:sym typeface="Calibri"/>
              </a:endParaRPr>
            </a:p>
            <a:p>
              <a:pPr marL="0" marR="0" lvl="0" indent="0" algn="l" rtl="0">
                <a:spcBef>
                  <a:spcPts val="1286"/>
                </a:spcBef>
                <a:spcAft>
                  <a:spcPts val="0"/>
                </a:spcAft>
                <a:buNone/>
              </a:pPr>
              <a:endParaRPr sz="3300" b="0" i="0" u="none" strike="noStrike" cap="none">
                <a:solidFill>
                  <a:srgbClr val="7F7F7F"/>
                </a:solidFill>
                <a:latin typeface="Calibri"/>
                <a:ea typeface="Calibri"/>
                <a:cs typeface="Calibri"/>
                <a:sym typeface="Calibri"/>
              </a:endParaRPr>
            </a:p>
            <a:p>
              <a:pPr marL="0" marR="0" lvl="0" indent="0" algn="l" rtl="0">
                <a:spcBef>
                  <a:spcPts val="1286"/>
                </a:spcBef>
                <a:spcAft>
                  <a:spcPts val="0"/>
                </a:spcAft>
                <a:buNone/>
              </a:pPr>
              <a:endParaRPr sz="3300" b="0" i="0" u="none" strike="noStrike" cap="none">
                <a:solidFill>
                  <a:srgbClr val="7F7F7F"/>
                </a:solidFill>
                <a:latin typeface="Calibri"/>
                <a:ea typeface="Calibri"/>
                <a:cs typeface="Calibri"/>
                <a:sym typeface="Calibri"/>
              </a:endParaRPr>
            </a:p>
            <a:p>
              <a:pPr marL="0" marR="0" lvl="0" indent="0" algn="l" rtl="0">
                <a:spcBef>
                  <a:spcPts val="1286"/>
                </a:spcBef>
                <a:spcAft>
                  <a:spcPts val="0"/>
                </a:spcAft>
                <a:buNone/>
              </a:pPr>
              <a:r>
                <a:rPr lang="en-US" sz="3300" b="0" i="0" u="none" strike="noStrike" cap="none">
                  <a:solidFill>
                    <a:srgbClr val="7F7F7F"/>
                  </a:solidFill>
                  <a:latin typeface="Calibri"/>
                  <a:ea typeface="Calibri"/>
                  <a:cs typeface="Calibri"/>
                  <a:sym typeface="Calibri"/>
                </a:rPr>
                <a:t>The default color theme for this template is “Office”, so you can always return to that after trying some of the alternatives.</a:t>
              </a:r>
              <a:endParaRPr/>
            </a:p>
            <a:p>
              <a:pPr marL="0" marR="0" lvl="0" indent="0" algn="l" rtl="0">
                <a:spcBef>
                  <a:spcPts val="1286"/>
                </a:spcBef>
                <a:spcAft>
                  <a:spcPts val="0"/>
                </a:spcAft>
                <a:buNone/>
              </a:pPr>
              <a:r>
                <a:rPr lang="en-US" sz="4700" b="0" i="0" u="none" strike="noStrike" cap="none">
                  <a:solidFill>
                    <a:srgbClr val="7F7F7F"/>
                  </a:solidFill>
                  <a:latin typeface="Calibri"/>
                  <a:ea typeface="Calibri"/>
                  <a:cs typeface="Calibri"/>
                  <a:sym typeface="Calibri"/>
                </a:rPr>
                <a:t>Printing Your Poster:</a:t>
              </a:r>
              <a:endParaRPr/>
            </a:p>
            <a:p>
              <a:pPr marL="0" marR="0" lvl="0" indent="0" algn="l" rtl="0">
                <a:spcBef>
                  <a:spcPts val="1286"/>
                </a:spcBef>
                <a:spcAft>
                  <a:spcPts val="0"/>
                </a:spcAft>
                <a:buNone/>
              </a:pPr>
              <a:r>
                <a:rPr lang="en-US" sz="3300" b="0" i="0" u="none" strike="noStrike" cap="none">
                  <a:solidFill>
                    <a:srgbClr val="7F7F7F"/>
                  </a:solidFill>
                  <a:latin typeface="Calibri"/>
                  <a:ea typeface="Calibri"/>
                  <a:cs typeface="Calibri"/>
                  <a:sym typeface="Calibri"/>
                </a:rPr>
                <a:t>Once your poster file is ready, visit </a:t>
              </a:r>
              <a:r>
                <a:rPr lang="en-US" sz="3300" b="1" i="0" u="none" strike="noStrike" cap="none">
                  <a:solidFill>
                    <a:srgbClr val="7F7F7F"/>
                  </a:solidFill>
                  <a:latin typeface="Calibri"/>
                  <a:ea typeface="Calibri"/>
                  <a:cs typeface="Calibri"/>
                  <a:sym typeface="Calibri"/>
                </a:rPr>
                <a:t>www.genigraphics.com</a:t>
              </a:r>
              <a:r>
                <a:rPr lang="en-US" sz="3300" b="0" i="0" u="none" strike="noStrike" cap="none">
                  <a:solidFill>
                    <a:srgbClr val="7F7F7F"/>
                  </a:solidFill>
                  <a:latin typeface="Calibri"/>
                  <a:ea typeface="Calibri"/>
                  <a:cs typeface="Calibri"/>
                  <a:sym typeface="Calibri"/>
                </a:rPr>
                <a:t> to order a high-quality, affordable poster print. Every order receives a free design review and we can deliver as fast as next business day within the US and Canada. </a:t>
              </a:r>
              <a:endParaRPr/>
            </a:p>
            <a:p>
              <a:pPr marL="0" marR="0" lvl="0" indent="0" algn="l" rtl="0">
                <a:spcBef>
                  <a:spcPts val="1286"/>
                </a:spcBef>
                <a:spcAft>
                  <a:spcPts val="0"/>
                </a:spcAft>
                <a:buNone/>
              </a:pPr>
              <a:r>
                <a:rPr lang="en-US" sz="3300" b="0" i="0" u="none" strike="noStrike" cap="none">
                  <a:solidFill>
                    <a:srgbClr val="7F7F7F"/>
                  </a:solidFill>
                  <a:latin typeface="Calibri"/>
                  <a:ea typeface="Calibri"/>
                  <a:cs typeface="Calibri"/>
                  <a:sym typeface="Calibri"/>
                </a:rPr>
                <a:t>Genigraphics® has been producing output from PowerPoint® longer than anyone in the industry; dating back to when we helped Microsoft® design the PowerPoint® software. </a:t>
              </a:r>
              <a:endParaRPr/>
            </a:p>
            <a:p>
              <a:pPr marL="0" marR="0" lvl="0" indent="0" algn="l" rtl="0">
                <a:spcBef>
                  <a:spcPts val="1286"/>
                </a:spcBef>
                <a:spcAft>
                  <a:spcPts val="0"/>
                </a:spcAft>
                <a:buNone/>
              </a:pPr>
              <a:endParaRPr sz="3300" b="0" i="0" u="none" strike="noStrike" cap="none">
                <a:solidFill>
                  <a:srgbClr val="7F7F7F"/>
                </a:solidFill>
                <a:latin typeface="Calibri"/>
                <a:ea typeface="Calibri"/>
                <a:cs typeface="Calibri"/>
                <a:sym typeface="Calibri"/>
              </a:endParaRPr>
            </a:p>
            <a:p>
              <a:pPr marL="0" marR="0" lvl="0" indent="0" algn="ctr" rtl="0">
                <a:spcBef>
                  <a:spcPts val="0"/>
                </a:spcBef>
                <a:spcAft>
                  <a:spcPts val="0"/>
                </a:spcAft>
                <a:buNone/>
              </a:pPr>
              <a:r>
                <a:rPr lang="en-US" sz="3300" b="0" i="0" u="none" strike="noStrike" cap="none">
                  <a:solidFill>
                    <a:srgbClr val="7F7F7F"/>
                  </a:solidFill>
                  <a:latin typeface="Calibri"/>
                  <a:ea typeface="Calibri"/>
                  <a:cs typeface="Calibri"/>
                  <a:sym typeface="Calibri"/>
                </a:rPr>
                <a:t>US and Canada:  1-800-790-4001</a:t>
              </a:r>
              <a:br>
                <a:rPr lang="en-US" sz="3300" b="0" i="0" u="none" strike="noStrike" cap="none">
                  <a:solidFill>
                    <a:srgbClr val="7F7F7F"/>
                  </a:solidFill>
                  <a:latin typeface="Calibri"/>
                  <a:ea typeface="Calibri"/>
                  <a:cs typeface="Calibri"/>
                  <a:sym typeface="Calibri"/>
                </a:rPr>
              </a:br>
              <a:r>
                <a:rPr lang="en-US" sz="3300" b="0" i="0" u="none" strike="noStrike" cap="none">
                  <a:solidFill>
                    <a:srgbClr val="7F7F7F"/>
                  </a:solidFill>
                  <a:latin typeface="Calibri"/>
                  <a:ea typeface="Calibri"/>
                  <a:cs typeface="Calibri"/>
                  <a:sym typeface="Calibri"/>
                </a:rPr>
                <a:t>Email: info@genigraphics.com</a:t>
              </a:r>
              <a:endParaRPr/>
            </a:p>
            <a:p>
              <a:pPr marL="0" marR="0" lvl="0" indent="0" algn="ctr" rtl="0">
                <a:spcBef>
                  <a:spcPts val="0"/>
                </a:spcBef>
                <a:spcAft>
                  <a:spcPts val="0"/>
                </a:spcAft>
                <a:buNone/>
              </a:pPr>
              <a:r>
                <a:rPr lang="en-US" sz="2400" b="0" i="0" u="none" strike="noStrike" cap="none">
                  <a:solidFill>
                    <a:srgbClr val="7F7F7F"/>
                  </a:solidFill>
                  <a:latin typeface="Calibri"/>
                  <a:ea typeface="Calibri"/>
                  <a:cs typeface="Calibri"/>
                  <a:sym typeface="Calibri"/>
                </a:rPr>
                <a:t/>
              </a:r>
              <a:br>
                <a:rPr lang="en-US" sz="2400" b="0" i="0" u="none" strike="noStrike" cap="none">
                  <a:solidFill>
                    <a:srgbClr val="7F7F7F"/>
                  </a:solidFill>
                  <a:latin typeface="Calibri"/>
                  <a:ea typeface="Calibri"/>
                  <a:cs typeface="Calibri"/>
                  <a:sym typeface="Calibri"/>
                </a:rPr>
              </a:br>
              <a:r>
                <a:rPr lang="en-US" sz="2400" b="0" i="0" u="none" strike="noStrike" cap="none">
                  <a:solidFill>
                    <a:srgbClr val="7F7F7F"/>
                  </a:solidFill>
                  <a:latin typeface="Calibri"/>
                  <a:ea typeface="Calibri"/>
                  <a:cs typeface="Calibri"/>
                  <a:sym typeface="Calibri"/>
                </a:rPr>
                <a:t>[This sidebar area does not print.]</a:t>
              </a:r>
              <a:endParaRPr/>
            </a:p>
          </p:txBody>
        </p:sp>
        <p:pic>
          <p:nvPicPr>
            <p:cNvPr id="19" name="Google Shape;19;p2"/>
            <p:cNvPicPr preferRelativeResize="0"/>
            <p:nvPr/>
          </p:nvPicPr>
          <p:blipFill rotWithShape="1">
            <a:blip r:embed="rId2">
              <a:alphaModFix/>
            </a:blip>
            <a:srcRect/>
            <a:stretch/>
          </p:blipFill>
          <p:spPr>
            <a:xfrm>
              <a:off x="34281341" y="9260274"/>
              <a:ext cx="11904515" cy="10246926"/>
            </a:xfrm>
            <a:prstGeom prst="rect">
              <a:avLst/>
            </a:prstGeom>
            <a:noFill/>
            <a:ln>
              <a:noFill/>
            </a:ln>
          </p:spPr>
        </p:pic>
      </p:grpSp>
      <p:pic>
        <p:nvPicPr>
          <p:cNvPr id="20" name="Google Shape;20;p2"/>
          <p:cNvPicPr preferRelativeResize="0"/>
          <p:nvPr/>
        </p:nvPicPr>
        <p:blipFill rotWithShape="1">
          <a:blip r:embed="rId3">
            <a:alphaModFix/>
          </a:blip>
          <a:srcRect/>
          <a:stretch/>
        </p:blipFill>
        <p:spPr>
          <a:xfrm>
            <a:off x="27508200" y="21677939"/>
            <a:ext cx="5297435" cy="185928"/>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1"/>
        <p:cNvGrpSpPr/>
        <p:nvPr/>
      </p:nvGrpSpPr>
      <p:grpSpPr>
        <a:xfrm>
          <a:off x="0" y="0"/>
          <a:ext cx="0" cy="0"/>
          <a:chOff x="0" y="0"/>
          <a:chExt cx="0" cy="0"/>
        </a:xfrm>
      </p:grpSpPr>
      <p:sp>
        <p:nvSpPr>
          <p:cNvPr id="22" name="Google Shape;22;p3"/>
          <p:cNvSpPr txBox="1">
            <a:spLocks noGrp="1"/>
          </p:cNvSpPr>
          <p:nvPr>
            <p:ph type="title"/>
          </p:nvPr>
        </p:nvSpPr>
        <p:spPr>
          <a:xfrm>
            <a:off x="1645920" y="878841"/>
            <a:ext cx="29626559" cy="3657600"/>
          </a:xfrm>
          <a:prstGeom prst="rect">
            <a:avLst/>
          </a:prstGeom>
          <a:noFill/>
          <a:ln>
            <a:noFill/>
          </a:ln>
        </p:spPr>
        <p:txBody>
          <a:bodyPr spcFirstLastPara="1" wrap="square" lIns="235050" tIns="117525" rIns="235050" bIns="117525" anchor="ctr" anchorCtr="0"/>
          <a:lstStyle>
            <a:lvl1pPr marR="0" lvl="0" algn="ctr" rtl="0">
              <a:spcBef>
                <a:spcPts val="0"/>
              </a:spcBef>
              <a:spcAft>
                <a:spcPts val="0"/>
              </a:spcAft>
              <a:buClr>
                <a:schemeClr val="dk1"/>
              </a:buClr>
              <a:buSzPts val="4200"/>
              <a:buFont typeface="Calibri"/>
              <a:buNone/>
              <a:defRPr sz="42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3" name="Google Shape;23;p3"/>
          <p:cNvSpPr txBox="1">
            <a:spLocks noGrp="1"/>
          </p:cNvSpPr>
          <p:nvPr>
            <p:ph type="body" idx="1"/>
          </p:nvPr>
        </p:nvSpPr>
        <p:spPr>
          <a:xfrm>
            <a:off x="1645920" y="5120643"/>
            <a:ext cx="29626559" cy="14483082"/>
          </a:xfrm>
          <a:prstGeom prst="rect">
            <a:avLst/>
          </a:prstGeom>
          <a:noFill/>
          <a:ln>
            <a:noFill/>
          </a:ln>
        </p:spPr>
        <p:txBody>
          <a:bodyPr spcFirstLastPara="1" wrap="square" lIns="235050" tIns="117525" rIns="235050" bIns="117525" anchor="t" anchorCtr="0"/>
          <a:lstStyle>
            <a:lvl1pPr marL="457200" marR="0" lvl="0" indent="-349250" algn="l" rtl="0">
              <a:spcBef>
                <a:spcPts val="380"/>
              </a:spcBef>
              <a:spcAft>
                <a:spcPts val="0"/>
              </a:spcAft>
              <a:buClr>
                <a:schemeClr val="dk1"/>
              </a:buClr>
              <a:buSzPts val="1900"/>
              <a:buFont typeface="Arial"/>
              <a:buChar char="•"/>
              <a:defRPr sz="1900" b="0" i="0" u="none" strike="noStrike" cap="none">
                <a:solidFill>
                  <a:schemeClr val="dk1"/>
                </a:solidFill>
                <a:latin typeface="Calibri"/>
                <a:ea typeface="Calibri"/>
                <a:cs typeface="Calibri"/>
                <a:sym typeface="Calibri"/>
              </a:defRPr>
            </a:lvl1pPr>
            <a:lvl2pPr marL="914400" marR="0" lvl="1" indent="-349250" algn="l" rtl="0">
              <a:spcBef>
                <a:spcPts val="380"/>
              </a:spcBef>
              <a:spcAft>
                <a:spcPts val="0"/>
              </a:spcAft>
              <a:buClr>
                <a:schemeClr val="dk1"/>
              </a:buClr>
              <a:buSzPts val="1900"/>
              <a:buFont typeface="Arial"/>
              <a:buChar char="–"/>
              <a:defRPr sz="1900" b="0" i="0" u="none" strike="noStrike" cap="none">
                <a:solidFill>
                  <a:schemeClr val="dk1"/>
                </a:solidFill>
                <a:latin typeface="Calibri"/>
                <a:ea typeface="Calibri"/>
                <a:cs typeface="Calibri"/>
                <a:sym typeface="Calibri"/>
              </a:defRPr>
            </a:lvl2pPr>
            <a:lvl3pPr marL="1371600" marR="0" lvl="2" indent="-349250" algn="l" rtl="0">
              <a:spcBef>
                <a:spcPts val="380"/>
              </a:spcBef>
              <a:spcAft>
                <a:spcPts val="0"/>
              </a:spcAft>
              <a:buClr>
                <a:schemeClr val="dk1"/>
              </a:buClr>
              <a:buSzPts val="1900"/>
              <a:buFont typeface="Arial"/>
              <a:buChar char="•"/>
              <a:defRPr sz="1900" b="0" i="0" u="none" strike="noStrike" cap="none">
                <a:solidFill>
                  <a:schemeClr val="dk1"/>
                </a:solidFill>
                <a:latin typeface="Calibri"/>
                <a:ea typeface="Calibri"/>
                <a:cs typeface="Calibri"/>
                <a:sym typeface="Calibri"/>
              </a:defRPr>
            </a:lvl3pPr>
            <a:lvl4pPr marL="1828800" marR="0" lvl="3" indent="-349250" algn="l" rtl="0">
              <a:spcBef>
                <a:spcPts val="380"/>
              </a:spcBef>
              <a:spcAft>
                <a:spcPts val="0"/>
              </a:spcAft>
              <a:buClr>
                <a:schemeClr val="dk1"/>
              </a:buClr>
              <a:buSzPts val="1900"/>
              <a:buFont typeface="Arial"/>
              <a:buChar char="–"/>
              <a:defRPr sz="1900" b="0" i="0" u="none" strike="noStrike" cap="none">
                <a:solidFill>
                  <a:schemeClr val="dk1"/>
                </a:solidFill>
                <a:latin typeface="Calibri"/>
                <a:ea typeface="Calibri"/>
                <a:cs typeface="Calibri"/>
                <a:sym typeface="Calibri"/>
              </a:defRPr>
            </a:lvl4pPr>
            <a:lvl5pPr marL="2286000" marR="0" lvl="4" indent="-349250" algn="l" rtl="0">
              <a:spcBef>
                <a:spcPts val="380"/>
              </a:spcBef>
              <a:spcAft>
                <a:spcPts val="0"/>
              </a:spcAft>
              <a:buClr>
                <a:schemeClr val="dk1"/>
              </a:buClr>
              <a:buSzPts val="1900"/>
              <a:buFont typeface="Arial"/>
              <a:buChar char="»"/>
              <a:defRPr sz="1900" b="0" i="0" u="none" strike="noStrike" cap="none">
                <a:solidFill>
                  <a:schemeClr val="dk1"/>
                </a:solidFill>
                <a:latin typeface="Calibri"/>
                <a:ea typeface="Calibri"/>
                <a:cs typeface="Calibri"/>
                <a:sym typeface="Calibri"/>
              </a:defRPr>
            </a:lvl5pPr>
            <a:lvl6pPr marL="2743200" marR="0" lvl="5" indent="-558800" algn="l" rtl="0">
              <a:spcBef>
                <a:spcPts val="1040"/>
              </a:spcBef>
              <a:spcAft>
                <a:spcPts val="0"/>
              </a:spcAft>
              <a:buClr>
                <a:schemeClr val="dk1"/>
              </a:buClr>
              <a:buSzPts val="5200"/>
              <a:buFont typeface="Arial"/>
              <a:buChar char="•"/>
              <a:defRPr sz="5200" b="0" i="0" u="none" strike="noStrike" cap="none">
                <a:solidFill>
                  <a:schemeClr val="dk1"/>
                </a:solidFill>
                <a:latin typeface="Calibri"/>
                <a:ea typeface="Calibri"/>
                <a:cs typeface="Calibri"/>
                <a:sym typeface="Calibri"/>
              </a:defRPr>
            </a:lvl6pPr>
            <a:lvl7pPr marL="3200400" marR="0" lvl="6" indent="-558800" algn="l" rtl="0">
              <a:spcBef>
                <a:spcPts val="1040"/>
              </a:spcBef>
              <a:spcAft>
                <a:spcPts val="0"/>
              </a:spcAft>
              <a:buClr>
                <a:schemeClr val="dk1"/>
              </a:buClr>
              <a:buSzPts val="5200"/>
              <a:buFont typeface="Arial"/>
              <a:buChar char="•"/>
              <a:defRPr sz="5200" b="0" i="0" u="none" strike="noStrike" cap="none">
                <a:solidFill>
                  <a:schemeClr val="dk1"/>
                </a:solidFill>
                <a:latin typeface="Calibri"/>
                <a:ea typeface="Calibri"/>
                <a:cs typeface="Calibri"/>
                <a:sym typeface="Calibri"/>
              </a:defRPr>
            </a:lvl7pPr>
            <a:lvl8pPr marL="3657600" marR="0" lvl="7" indent="-558800" algn="l" rtl="0">
              <a:spcBef>
                <a:spcPts val="1040"/>
              </a:spcBef>
              <a:spcAft>
                <a:spcPts val="0"/>
              </a:spcAft>
              <a:buClr>
                <a:schemeClr val="dk1"/>
              </a:buClr>
              <a:buSzPts val="5200"/>
              <a:buFont typeface="Arial"/>
              <a:buChar char="•"/>
              <a:defRPr sz="5200" b="0" i="0" u="none" strike="noStrike" cap="none">
                <a:solidFill>
                  <a:schemeClr val="dk1"/>
                </a:solidFill>
                <a:latin typeface="Calibri"/>
                <a:ea typeface="Calibri"/>
                <a:cs typeface="Calibri"/>
                <a:sym typeface="Calibri"/>
              </a:defRPr>
            </a:lvl8pPr>
            <a:lvl9pPr marL="4114800" marR="0" lvl="8" indent="-558800" algn="l" rtl="0">
              <a:spcBef>
                <a:spcPts val="1040"/>
              </a:spcBef>
              <a:spcAft>
                <a:spcPts val="0"/>
              </a:spcAft>
              <a:buClr>
                <a:schemeClr val="dk1"/>
              </a:buClr>
              <a:buSzPts val="5200"/>
              <a:buFont typeface="Arial"/>
              <a:buChar char="•"/>
              <a:defRPr sz="5200" b="0" i="0" u="none" strike="noStrike" cap="none">
                <a:solidFill>
                  <a:schemeClr val="dk1"/>
                </a:solidFill>
                <a:latin typeface="Calibri"/>
                <a:ea typeface="Calibri"/>
                <a:cs typeface="Calibri"/>
                <a:sym typeface="Calibri"/>
              </a:defRPr>
            </a:lvl9pPr>
          </a:lstStyle>
          <a:p>
            <a:endParaRPr/>
          </a:p>
        </p:txBody>
      </p:sp>
      <p:sp>
        <p:nvSpPr>
          <p:cNvPr id="24" name="Google Shape;24;p3"/>
          <p:cNvSpPr txBox="1">
            <a:spLocks noGrp="1"/>
          </p:cNvSpPr>
          <p:nvPr>
            <p:ph type="dt" idx="10"/>
          </p:nvPr>
        </p:nvSpPr>
        <p:spPr>
          <a:xfrm>
            <a:off x="1645920" y="20340322"/>
            <a:ext cx="7680960" cy="1168400"/>
          </a:xfrm>
          <a:prstGeom prst="rect">
            <a:avLst/>
          </a:prstGeom>
          <a:noFill/>
          <a:ln>
            <a:noFill/>
          </a:ln>
        </p:spPr>
        <p:txBody>
          <a:bodyPr spcFirstLastPara="1" wrap="square" lIns="235050" tIns="117525" rIns="235050" bIns="117525" anchor="ctr" anchorCtr="0"/>
          <a:lstStyle>
            <a:lvl1pPr marR="0" lvl="0" algn="l" rtl="0">
              <a:spcBef>
                <a:spcPts val="0"/>
              </a:spcBef>
              <a:spcAft>
                <a:spcPts val="0"/>
              </a:spcAft>
              <a:buSzPts val="1400"/>
              <a:buNone/>
              <a:defRPr sz="3200">
                <a:solidFill>
                  <a:srgbClr val="888888"/>
                </a:solidFill>
                <a:latin typeface="Calibri"/>
                <a:ea typeface="Calibri"/>
                <a:cs typeface="Calibri"/>
                <a:sym typeface="Calibri"/>
              </a:defRPr>
            </a:lvl1pPr>
            <a:lvl2pPr marR="0" lvl="1"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9pPr>
          </a:lstStyle>
          <a:p>
            <a:endParaRPr/>
          </a:p>
        </p:txBody>
      </p:sp>
      <p:sp>
        <p:nvSpPr>
          <p:cNvPr id="25" name="Google Shape;25;p3"/>
          <p:cNvSpPr txBox="1">
            <a:spLocks noGrp="1"/>
          </p:cNvSpPr>
          <p:nvPr>
            <p:ph type="ftr" idx="11"/>
          </p:nvPr>
        </p:nvSpPr>
        <p:spPr>
          <a:xfrm>
            <a:off x="11247120" y="20340322"/>
            <a:ext cx="10424160" cy="1168400"/>
          </a:xfrm>
          <a:prstGeom prst="rect">
            <a:avLst/>
          </a:prstGeom>
          <a:noFill/>
          <a:ln>
            <a:noFill/>
          </a:ln>
        </p:spPr>
        <p:txBody>
          <a:bodyPr spcFirstLastPara="1" wrap="square" lIns="235050" tIns="117525" rIns="235050" bIns="117525" anchor="ctr" anchorCtr="0"/>
          <a:lstStyle>
            <a:lvl1pPr marR="0" lvl="0" algn="ctr" rtl="0">
              <a:spcBef>
                <a:spcPts val="0"/>
              </a:spcBef>
              <a:spcAft>
                <a:spcPts val="0"/>
              </a:spcAft>
              <a:buSzPts val="1400"/>
              <a:buNone/>
              <a:defRPr sz="3200">
                <a:solidFill>
                  <a:srgbClr val="888888"/>
                </a:solidFill>
                <a:latin typeface="Calibri"/>
                <a:ea typeface="Calibri"/>
                <a:cs typeface="Calibri"/>
                <a:sym typeface="Calibri"/>
              </a:defRPr>
            </a:lvl1pPr>
            <a:lvl2pPr marR="0" lvl="1"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9pPr>
          </a:lstStyle>
          <a:p>
            <a:endParaRPr/>
          </a:p>
        </p:txBody>
      </p:sp>
      <p:sp>
        <p:nvSpPr>
          <p:cNvPr id="26" name="Google Shape;26;p3"/>
          <p:cNvSpPr txBox="1">
            <a:spLocks noGrp="1"/>
          </p:cNvSpPr>
          <p:nvPr>
            <p:ph type="sldNum" idx="12"/>
          </p:nvPr>
        </p:nvSpPr>
        <p:spPr>
          <a:xfrm>
            <a:off x="23591520" y="20340322"/>
            <a:ext cx="7680960" cy="1168400"/>
          </a:xfrm>
          <a:prstGeom prst="rect">
            <a:avLst/>
          </a:prstGeom>
          <a:noFill/>
          <a:ln>
            <a:noFill/>
          </a:ln>
        </p:spPr>
        <p:txBody>
          <a:bodyPr spcFirstLastPara="1" wrap="square" lIns="235050" tIns="117525" rIns="235050" bIns="117525" anchor="ctr" anchorCtr="0">
            <a:noAutofit/>
          </a:bodyPr>
          <a:lstStyle>
            <a:lvl1pPr marL="0" marR="0" lvl="0" indent="0" algn="r" rtl="0">
              <a:spcBef>
                <a:spcPts val="0"/>
              </a:spcBef>
              <a:buNone/>
              <a:defRPr sz="3200">
                <a:solidFill>
                  <a:srgbClr val="888888"/>
                </a:solidFill>
                <a:latin typeface="Calibri"/>
                <a:ea typeface="Calibri"/>
                <a:cs typeface="Calibri"/>
                <a:sym typeface="Calibri"/>
              </a:defRPr>
            </a:lvl1pPr>
            <a:lvl2pPr marL="0" marR="0" lvl="1" indent="0" algn="r" rtl="0">
              <a:spcBef>
                <a:spcPts val="0"/>
              </a:spcBef>
              <a:buNone/>
              <a:defRPr sz="3200">
                <a:solidFill>
                  <a:srgbClr val="888888"/>
                </a:solidFill>
                <a:latin typeface="Calibri"/>
                <a:ea typeface="Calibri"/>
                <a:cs typeface="Calibri"/>
                <a:sym typeface="Calibri"/>
              </a:defRPr>
            </a:lvl2pPr>
            <a:lvl3pPr marL="0" marR="0" lvl="2" indent="0" algn="r" rtl="0">
              <a:spcBef>
                <a:spcPts val="0"/>
              </a:spcBef>
              <a:buNone/>
              <a:defRPr sz="3200">
                <a:solidFill>
                  <a:srgbClr val="888888"/>
                </a:solidFill>
                <a:latin typeface="Calibri"/>
                <a:ea typeface="Calibri"/>
                <a:cs typeface="Calibri"/>
                <a:sym typeface="Calibri"/>
              </a:defRPr>
            </a:lvl3pPr>
            <a:lvl4pPr marL="0" marR="0" lvl="3" indent="0" algn="r" rtl="0">
              <a:spcBef>
                <a:spcPts val="0"/>
              </a:spcBef>
              <a:buNone/>
              <a:defRPr sz="3200">
                <a:solidFill>
                  <a:srgbClr val="888888"/>
                </a:solidFill>
                <a:latin typeface="Calibri"/>
                <a:ea typeface="Calibri"/>
                <a:cs typeface="Calibri"/>
                <a:sym typeface="Calibri"/>
              </a:defRPr>
            </a:lvl4pPr>
            <a:lvl5pPr marL="0" marR="0" lvl="4" indent="0" algn="r" rtl="0">
              <a:spcBef>
                <a:spcPts val="0"/>
              </a:spcBef>
              <a:buNone/>
              <a:defRPr sz="3200">
                <a:solidFill>
                  <a:srgbClr val="888888"/>
                </a:solidFill>
                <a:latin typeface="Calibri"/>
                <a:ea typeface="Calibri"/>
                <a:cs typeface="Calibri"/>
                <a:sym typeface="Calibri"/>
              </a:defRPr>
            </a:lvl5pPr>
            <a:lvl6pPr marL="0" marR="0" lvl="5" indent="0" algn="r" rtl="0">
              <a:spcBef>
                <a:spcPts val="0"/>
              </a:spcBef>
              <a:buNone/>
              <a:defRPr sz="3200">
                <a:solidFill>
                  <a:srgbClr val="888888"/>
                </a:solidFill>
                <a:latin typeface="Calibri"/>
                <a:ea typeface="Calibri"/>
                <a:cs typeface="Calibri"/>
                <a:sym typeface="Calibri"/>
              </a:defRPr>
            </a:lvl6pPr>
            <a:lvl7pPr marL="0" marR="0" lvl="6" indent="0" algn="r" rtl="0">
              <a:spcBef>
                <a:spcPts val="0"/>
              </a:spcBef>
              <a:buNone/>
              <a:defRPr sz="3200">
                <a:solidFill>
                  <a:srgbClr val="888888"/>
                </a:solidFill>
                <a:latin typeface="Calibri"/>
                <a:ea typeface="Calibri"/>
                <a:cs typeface="Calibri"/>
                <a:sym typeface="Calibri"/>
              </a:defRPr>
            </a:lvl7pPr>
            <a:lvl8pPr marL="0" marR="0" lvl="7" indent="0" algn="r" rtl="0">
              <a:spcBef>
                <a:spcPts val="0"/>
              </a:spcBef>
              <a:buNone/>
              <a:defRPr sz="3200">
                <a:solidFill>
                  <a:srgbClr val="888888"/>
                </a:solidFill>
                <a:latin typeface="Calibri"/>
                <a:ea typeface="Calibri"/>
                <a:cs typeface="Calibri"/>
                <a:sym typeface="Calibri"/>
              </a:defRPr>
            </a:lvl8pPr>
            <a:lvl9pPr marL="0" marR="0" lvl="8" indent="0" algn="r" rtl="0">
              <a:spcBef>
                <a:spcPts val="0"/>
              </a:spcBef>
              <a:buNone/>
              <a:defRPr sz="3200">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1645920" y="878841"/>
            <a:ext cx="29626559" cy="3657600"/>
          </a:xfrm>
          <a:prstGeom prst="rect">
            <a:avLst/>
          </a:prstGeom>
          <a:noFill/>
          <a:ln>
            <a:noFill/>
          </a:ln>
        </p:spPr>
        <p:txBody>
          <a:bodyPr spcFirstLastPara="1" wrap="square" lIns="235050" tIns="117525" rIns="235050" bIns="117525" anchor="ctr" anchorCtr="0"/>
          <a:lstStyle>
            <a:lvl1pPr marR="0" lvl="0" algn="ctr" rtl="0">
              <a:spcBef>
                <a:spcPts val="0"/>
              </a:spcBef>
              <a:spcAft>
                <a:spcPts val="0"/>
              </a:spcAft>
              <a:buClr>
                <a:schemeClr val="dk1"/>
              </a:buClr>
              <a:buSzPts val="4200"/>
              <a:buFont typeface="Calibri"/>
              <a:buNone/>
              <a:defRPr sz="42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1"/>
          <p:cNvSpPr txBox="1">
            <a:spLocks noGrp="1"/>
          </p:cNvSpPr>
          <p:nvPr>
            <p:ph type="body" idx="1"/>
          </p:nvPr>
        </p:nvSpPr>
        <p:spPr>
          <a:xfrm>
            <a:off x="1645920" y="5120643"/>
            <a:ext cx="29626559" cy="14483082"/>
          </a:xfrm>
          <a:prstGeom prst="rect">
            <a:avLst/>
          </a:prstGeom>
          <a:noFill/>
          <a:ln>
            <a:noFill/>
          </a:ln>
        </p:spPr>
        <p:txBody>
          <a:bodyPr spcFirstLastPara="1" wrap="square" lIns="235050" tIns="117525" rIns="235050" bIns="117525" anchor="t" anchorCtr="0"/>
          <a:lstStyle>
            <a:lvl1pPr marL="457200" marR="0" lvl="0" indent="-349250" algn="l" rtl="0">
              <a:spcBef>
                <a:spcPts val="380"/>
              </a:spcBef>
              <a:spcAft>
                <a:spcPts val="0"/>
              </a:spcAft>
              <a:buClr>
                <a:schemeClr val="dk1"/>
              </a:buClr>
              <a:buSzPts val="1900"/>
              <a:buFont typeface="Arial"/>
              <a:buChar char="•"/>
              <a:defRPr sz="1900" b="0" i="0" u="none" strike="noStrike" cap="none">
                <a:solidFill>
                  <a:schemeClr val="dk1"/>
                </a:solidFill>
                <a:latin typeface="Calibri"/>
                <a:ea typeface="Calibri"/>
                <a:cs typeface="Calibri"/>
                <a:sym typeface="Calibri"/>
              </a:defRPr>
            </a:lvl1pPr>
            <a:lvl2pPr marL="914400" marR="0" lvl="1" indent="-349250" algn="l" rtl="0">
              <a:spcBef>
                <a:spcPts val="380"/>
              </a:spcBef>
              <a:spcAft>
                <a:spcPts val="0"/>
              </a:spcAft>
              <a:buClr>
                <a:schemeClr val="dk1"/>
              </a:buClr>
              <a:buSzPts val="1900"/>
              <a:buFont typeface="Arial"/>
              <a:buChar char="–"/>
              <a:defRPr sz="1900" b="0" i="0" u="none" strike="noStrike" cap="none">
                <a:solidFill>
                  <a:schemeClr val="dk1"/>
                </a:solidFill>
                <a:latin typeface="Calibri"/>
                <a:ea typeface="Calibri"/>
                <a:cs typeface="Calibri"/>
                <a:sym typeface="Calibri"/>
              </a:defRPr>
            </a:lvl2pPr>
            <a:lvl3pPr marL="1371600" marR="0" lvl="2" indent="-349250" algn="l" rtl="0">
              <a:spcBef>
                <a:spcPts val="380"/>
              </a:spcBef>
              <a:spcAft>
                <a:spcPts val="0"/>
              </a:spcAft>
              <a:buClr>
                <a:schemeClr val="dk1"/>
              </a:buClr>
              <a:buSzPts val="1900"/>
              <a:buFont typeface="Arial"/>
              <a:buChar char="•"/>
              <a:defRPr sz="1900" b="0" i="0" u="none" strike="noStrike" cap="none">
                <a:solidFill>
                  <a:schemeClr val="dk1"/>
                </a:solidFill>
                <a:latin typeface="Calibri"/>
                <a:ea typeface="Calibri"/>
                <a:cs typeface="Calibri"/>
                <a:sym typeface="Calibri"/>
              </a:defRPr>
            </a:lvl3pPr>
            <a:lvl4pPr marL="1828800" marR="0" lvl="3" indent="-349250" algn="l" rtl="0">
              <a:spcBef>
                <a:spcPts val="380"/>
              </a:spcBef>
              <a:spcAft>
                <a:spcPts val="0"/>
              </a:spcAft>
              <a:buClr>
                <a:schemeClr val="dk1"/>
              </a:buClr>
              <a:buSzPts val="1900"/>
              <a:buFont typeface="Arial"/>
              <a:buChar char="–"/>
              <a:defRPr sz="1900" b="0" i="0" u="none" strike="noStrike" cap="none">
                <a:solidFill>
                  <a:schemeClr val="dk1"/>
                </a:solidFill>
                <a:latin typeface="Calibri"/>
                <a:ea typeface="Calibri"/>
                <a:cs typeface="Calibri"/>
                <a:sym typeface="Calibri"/>
              </a:defRPr>
            </a:lvl4pPr>
            <a:lvl5pPr marL="2286000" marR="0" lvl="4" indent="-349250" algn="l" rtl="0">
              <a:spcBef>
                <a:spcPts val="380"/>
              </a:spcBef>
              <a:spcAft>
                <a:spcPts val="0"/>
              </a:spcAft>
              <a:buClr>
                <a:schemeClr val="dk1"/>
              </a:buClr>
              <a:buSzPts val="1900"/>
              <a:buFont typeface="Arial"/>
              <a:buChar char="»"/>
              <a:defRPr sz="1900" b="0" i="0" u="none" strike="noStrike" cap="none">
                <a:solidFill>
                  <a:schemeClr val="dk1"/>
                </a:solidFill>
                <a:latin typeface="Calibri"/>
                <a:ea typeface="Calibri"/>
                <a:cs typeface="Calibri"/>
                <a:sym typeface="Calibri"/>
              </a:defRPr>
            </a:lvl5pPr>
            <a:lvl6pPr marL="2743200" marR="0" lvl="5" indent="-558800" algn="l" rtl="0">
              <a:spcBef>
                <a:spcPts val="1040"/>
              </a:spcBef>
              <a:spcAft>
                <a:spcPts val="0"/>
              </a:spcAft>
              <a:buClr>
                <a:schemeClr val="dk1"/>
              </a:buClr>
              <a:buSzPts val="5200"/>
              <a:buFont typeface="Arial"/>
              <a:buChar char="•"/>
              <a:defRPr sz="5200" b="0" i="0" u="none" strike="noStrike" cap="none">
                <a:solidFill>
                  <a:schemeClr val="dk1"/>
                </a:solidFill>
                <a:latin typeface="Calibri"/>
                <a:ea typeface="Calibri"/>
                <a:cs typeface="Calibri"/>
                <a:sym typeface="Calibri"/>
              </a:defRPr>
            </a:lvl6pPr>
            <a:lvl7pPr marL="3200400" marR="0" lvl="6" indent="-558800" algn="l" rtl="0">
              <a:spcBef>
                <a:spcPts val="1040"/>
              </a:spcBef>
              <a:spcAft>
                <a:spcPts val="0"/>
              </a:spcAft>
              <a:buClr>
                <a:schemeClr val="dk1"/>
              </a:buClr>
              <a:buSzPts val="5200"/>
              <a:buFont typeface="Arial"/>
              <a:buChar char="•"/>
              <a:defRPr sz="5200" b="0" i="0" u="none" strike="noStrike" cap="none">
                <a:solidFill>
                  <a:schemeClr val="dk1"/>
                </a:solidFill>
                <a:latin typeface="Calibri"/>
                <a:ea typeface="Calibri"/>
                <a:cs typeface="Calibri"/>
                <a:sym typeface="Calibri"/>
              </a:defRPr>
            </a:lvl7pPr>
            <a:lvl8pPr marL="3657600" marR="0" lvl="7" indent="-558800" algn="l" rtl="0">
              <a:spcBef>
                <a:spcPts val="1040"/>
              </a:spcBef>
              <a:spcAft>
                <a:spcPts val="0"/>
              </a:spcAft>
              <a:buClr>
                <a:schemeClr val="dk1"/>
              </a:buClr>
              <a:buSzPts val="5200"/>
              <a:buFont typeface="Arial"/>
              <a:buChar char="•"/>
              <a:defRPr sz="5200" b="0" i="0" u="none" strike="noStrike" cap="none">
                <a:solidFill>
                  <a:schemeClr val="dk1"/>
                </a:solidFill>
                <a:latin typeface="Calibri"/>
                <a:ea typeface="Calibri"/>
                <a:cs typeface="Calibri"/>
                <a:sym typeface="Calibri"/>
              </a:defRPr>
            </a:lvl8pPr>
            <a:lvl9pPr marL="4114800" marR="0" lvl="8" indent="-558800" algn="l" rtl="0">
              <a:spcBef>
                <a:spcPts val="1040"/>
              </a:spcBef>
              <a:spcAft>
                <a:spcPts val="0"/>
              </a:spcAft>
              <a:buClr>
                <a:schemeClr val="dk1"/>
              </a:buClr>
              <a:buSzPts val="5200"/>
              <a:buFont typeface="Arial"/>
              <a:buChar char="•"/>
              <a:defRPr sz="5200" b="0" i="0" u="none" strike="noStrike" cap="none">
                <a:solidFill>
                  <a:schemeClr val="dk1"/>
                </a:solidFill>
                <a:latin typeface="Calibri"/>
                <a:ea typeface="Calibri"/>
                <a:cs typeface="Calibri"/>
                <a:sym typeface="Calibri"/>
              </a:defRPr>
            </a:lvl9pPr>
          </a:lstStyle>
          <a:p>
            <a:endParaRPr/>
          </a:p>
        </p:txBody>
      </p:sp>
      <p:sp>
        <p:nvSpPr>
          <p:cNvPr id="8" name="Google Shape;8;p1"/>
          <p:cNvSpPr txBox="1">
            <a:spLocks noGrp="1"/>
          </p:cNvSpPr>
          <p:nvPr>
            <p:ph type="dt" idx="10"/>
          </p:nvPr>
        </p:nvSpPr>
        <p:spPr>
          <a:xfrm>
            <a:off x="1645920" y="20340322"/>
            <a:ext cx="7680960" cy="1168400"/>
          </a:xfrm>
          <a:prstGeom prst="rect">
            <a:avLst/>
          </a:prstGeom>
          <a:noFill/>
          <a:ln>
            <a:noFill/>
          </a:ln>
        </p:spPr>
        <p:txBody>
          <a:bodyPr spcFirstLastPara="1" wrap="square" lIns="235050" tIns="117525" rIns="235050" bIns="117525" anchor="ctr" anchorCtr="0"/>
          <a:lstStyle>
            <a:lvl1pPr marR="0" lvl="0" algn="l" rtl="0">
              <a:spcBef>
                <a:spcPts val="0"/>
              </a:spcBef>
              <a:spcAft>
                <a:spcPts val="0"/>
              </a:spcAft>
              <a:buSzPts val="1400"/>
              <a:buNone/>
              <a:defRPr sz="3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9pPr>
          </a:lstStyle>
          <a:p>
            <a:endParaRPr/>
          </a:p>
        </p:txBody>
      </p:sp>
      <p:sp>
        <p:nvSpPr>
          <p:cNvPr id="9" name="Google Shape;9;p1"/>
          <p:cNvSpPr txBox="1">
            <a:spLocks noGrp="1"/>
          </p:cNvSpPr>
          <p:nvPr>
            <p:ph type="ftr" idx="11"/>
          </p:nvPr>
        </p:nvSpPr>
        <p:spPr>
          <a:xfrm>
            <a:off x="11247120" y="20340322"/>
            <a:ext cx="10424160" cy="1168400"/>
          </a:xfrm>
          <a:prstGeom prst="rect">
            <a:avLst/>
          </a:prstGeom>
          <a:noFill/>
          <a:ln>
            <a:noFill/>
          </a:ln>
        </p:spPr>
        <p:txBody>
          <a:bodyPr spcFirstLastPara="1" wrap="square" lIns="235050" tIns="117525" rIns="235050" bIns="117525" anchor="ctr" anchorCtr="0"/>
          <a:lstStyle>
            <a:lvl1pPr marR="0" lvl="0" algn="ctr" rtl="0">
              <a:spcBef>
                <a:spcPts val="0"/>
              </a:spcBef>
              <a:spcAft>
                <a:spcPts val="0"/>
              </a:spcAft>
              <a:buSzPts val="1400"/>
              <a:buNone/>
              <a:defRPr sz="3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4600" b="0" i="0" u="none" strike="noStrike" cap="none">
                <a:solidFill>
                  <a:schemeClr val="dk1"/>
                </a:solidFill>
                <a:latin typeface="Calibri"/>
                <a:ea typeface="Calibri"/>
                <a:cs typeface="Calibri"/>
                <a:sym typeface="Calibri"/>
              </a:defRPr>
            </a:lvl9pPr>
          </a:lstStyle>
          <a:p>
            <a:endParaRPr/>
          </a:p>
        </p:txBody>
      </p:sp>
      <p:sp>
        <p:nvSpPr>
          <p:cNvPr id="10" name="Google Shape;10;p1"/>
          <p:cNvSpPr txBox="1">
            <a:spLocks noGrp="1"/>
          </p:cNvSpPr>
          <p:nvPr>
            <p:ph type="sldNum" idx="12"/>
          </p:nvPr>
        </p:nvSpPr>
        <p:spPr>
          <a:xfrm>
            <a:off x="23591520" y="20340322"/>
            <a:ext cx="7680960" cy="1168400"/>
          </a:xfrm>
          <a:prstGeom prst="rect">
            <a:avLst/>
          </a:prstGeom>
          <a:noFill/>
          <a:ln>
            <a:noFill/>
          </a:ln>
        </p:spPr>
        <p:txBody>
          <a:bodyPr spcFirstLastPara="1" wrap="square" lIns="235050" tIns="117525" rIns="235050" bIns="117525" anchor="ctr" anchorCtr="0">
            <a:noAutofit/>
          </a:bodyPr>
          <a:lstStyle>
            <a:lvl1pPr marL="0" marR="0" lvl="0" indent="0" algn="r" rtl="0">
              <a:spcBef>
                <a:spcPts val="0"/>
              </a:spcBef>
              <a:buNone/>
              <a:defRPr sz="3200" b="0" i="0" u="none" strike="noStrike" cap="none">
                <a:solidFill>
                  <a:srgbClr val="888888"/>
                </a:solidFill>
                <a:latin typeface="Calibri"/>
                <a:ea typeface="Calibri"/>
                <a:cs typeface="Calibri"/>
                <a:sym typeface="Calibri"/>
              </a:defRPr>
            </a:lvl1pPr>
            <a:lvl2pPr marL="0" marR="0" lvl="1" indent="0" algn="r" rtl="0">
              <a:spcBef>
                <a:spcPts val="0"/>
              </a:spcBef>
              <a:buNone/>
              <a:defRPr sz="3200" b="0" i="0" u="none" strike="noStrike" cap="none">
                <a:solidFill>
                  <a:srgbClr val="888888"/>
                </a:solidFill>
                <a:latin typeface="Calibri"/>
                <a:ea typeface="Calibri"/>
                <a:cs typeface="Calibri"/>
                <a:sym typeface="Calibri"/>
              </a:defRPr>
            </a:lvl2pPr>
            <a:lvl3pPr marL="0" marR="0" lvl="2" indent="0" algn="r" rtl="0">
              <a:spcBef>
                <a:spcPts val="0"/>
              </a:spcBef>
              <a:buNone/>
              <a:defRPr sz="3200" b="0" i="0" u="none" strike="noStrike" cap="none">
                <a:solidFill>
                  <a:srgbClr val="888888"/>
                </a:solidFill>
                <a:latin typeface="Calibri"/>
                <a:ea typeface="Calibri"/>
                <a:cs typeface="Calibri"/>
                <a:sym typeface="Calibri"/>
              </a:defRPr>
            </a:lvl3pPr>
            <a:lvl4pPr marL="0" marR="0" lvl="3" indent="0" algn="r" rtl="0">
              <a:spcBef>
                <a:spcPts val="0"/>
              </a:spcBef>
              <a:buNone/>
              <a:defRPr sz="3200" b="0" i="0" u="none" strike="noStrike" cap="none">
                <a:solidFill>
                  <a:srgbClr val="888888"/>
                </a:solidFill>
                <a:latin typeface="Calibri"/>
                <a:ea typeface="Calibri"/>
                <a:cs typeface="Calibri"/>
                <a:sym typeface="Calibri"/>
              </a:defRPr>
            </a:lvl4pPr>
            <a:lvl5pPr marL="0" marR="0" lvl="4" indent="0" algn="r" rtl="0">
              <a:spcBef>
                <a:spcPts val="0"/>
              </a:spcBef>
              <a:buNone/>
              <a:defRPr sz="3200" b="0" i="0" u="none" strike="noStrike" cap="none">
                <a:solidFill>
                  <a:srgbClr val="888888"/>
                </a:solidFill>
                <a:latin typeface="Calibri"/>
                <a:ea typeface="Calibri"/>
                <a:cs typeface="Calibri"/>
                <a:sym typeface="Calibri"/>
              </a:defRPr>
            </a:lvl5pPr>
            <a:lvl6pPr marL="0" marR="0" lvl="5" indent="0" algn="r" rtl="0">
              <a:spcBef>
                <a:spcPts val="0"/>
              </a:spcBef>
              <a:buNone/>
              <a:defRPr sz="3200" b="0" i="0" u="none" strike="noStrike" cap="none">
                <a:solidFill>
                  <a:srgbClr val="888888"/>
                </a:solidFill>
                <a:latin typeface="Calibri"/>
                <a:ea typeface="Calibri"/>
                <a:cs typeface="Calibri"/>
                <a:sym typeface="Calibri"/>
              </a:defRPr>
            </a:lvl6pPr>
            <a:lvl7pPr marL="0" marR="0" lvl="6" indent="0" algn="r" rtl="0">
              <a:spcBef>
                <a:spcPts val="0"/>
              </a:spcBef>
              <a:buNone/>
              <a:defRPr sz="3200" b="0" i="0" u="none" strike="noStrike" cap="none">
                <a:solidFill>
                  <a:srgbClr val="888888"/>
                </a:solidFill>
                <a:latin typeface="Calibri"/>
                <a:ea typeface="Calibri"/>
                <a:cs typeface="Calibri"/>
                <a:sym typeface="Calibri"/>
              </a:defRPr>
            </a:lvl7pPr>
            <a:lvl8pPr marL="0" marR="0" lvl="7" indent="0" algn="r" rtl="0">
              <a:spcBef>
                <a:spcPts val="0"/>
              </a:spcBef>
              <a:buNone/>
              <a:defRPr sz="3200" b="0" i="0" u="none" strike="noStrike" cap="none">
                <a:solidFill>
                  <a:srgbClr val="888888"/>
                </a:solidFill>
                <a:latin typeface="Calibri"/>
                <a:ea typeface="Calibri"/>
                <a:cs typeface="Calibri"/>
                <a:sym typeface="Calibri"/>
              </a:defRPr>
            </a:lvl8pPr>
            <a:lvl9pPr marL="0" marR="0" lvl="8" indent="0" algn="r" rtl="0">
              <a:spcBef>
                <a:spcPts val="0"/>
              </a:spcBef>
              <a:buNone/>
              <a:defRPr sz="3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30"/>
        <p:cNvGrpSpPr/>
        <p:nvPr/>
      </p:nvGrpSpPr>
      <p:grpSpPr>
        <a:xfrm>
          <a:off x="0" y="0"/>
          <a:ext cx="0" cy="0"/>
          <a:chOff x="0" y="0"/>
          <a:chExt cx="0" cy="0"/>
        </a:xfrm>
      </p:grpSpPr>
      <p:sp>
        <p:nvSpPr>
          <p:cNvPr id="31" name="Google Shape;31;p4"/>
          <p:cNvSpPr txBox="1"/>
          <p:nvPr/>
        </p:nvSpPr>
        <p:spPr>
          <a:xfrm>
            <a:off x="6399250" y="369325"/>
            <a:ext cx="18551700" cy="1233300"/>
          </a:xfrm>
          <a:prstGeom prst="rect">
            <a:avLst/>
          </a:prstGeom>
          <a:noFill/>
          <a:ln>
            <a:noFill/>
          </a:ln>
        </p:spPr>
        <p:txBody>
          <a:bodyPr spcFirstLastPara="1" wrap="square" lIns="97925" tIns="244850" rIns="97925" bIns="244850" anchor="ctr" anchorCtr="0">
            <a:noAutofit/>
          </a:bodyPr>
          <a:lstStyle/>
          <a:p>
            <a:pPr marL="0" marR="0" lvl="0" indent="0" algn="ctr" rtl="0">
              <a:spcBef>
                <a:spcPts val="0"/>
              </a:spcBef>
              <a:spcAft>
                <a:spcPts val="0"/>
              </a:spcAft>
              <a:buNone/>
            </a:pPr>
            <a:r>
              <a:rPr lang="en-US" sz="4800" b="1" dirty="0">
                <a:solidFill>
                  <a:srgbClr val="EAF1DD"/>
                </a:solidFill>
                <a:latin typeface="Times New Roman" panose="02020603050405020304" pitchFamily="18" charset="0"/>
                <a:ea typeface="Calibri"/>
                <a:cs typeface="Times New Roman" panose="02020603050405020304" pitchFamily="18" charset="0"/>
                <a:sym typeface="Calibri"/>
              </a:rPr>
              <a:t>Mindfulness Program</a:t>
            </a:r>
            <a:endParaRPr dirty="0">
              <a:latin typeface="Times New Roman" panose="02020603050405020304" pitchFamily="18" charset="0"/>
              <a:cs typeface="Times New Roman" panose="02020603050405020304" pitchFamily="18" charset="0"/>
            </a:endParaRPr>
          </a:p>
        </p:txBody>
      </p:sp>
      <p:sp>
        <p:nvSpPr>
          <p:cNvPr id="32" name="Google Shape;32;p4"/>
          <p:cNvSpPr txBox="1"/>
          <p:nvPr/>
        </p:nvSpPr>
        <p:spPr>
          <a:xfrm>
            <a:off x="4114800" y="1600201"/>
            <a:ext cx="24688800" cy="1143000"/>
          </a:xfrm>
          <a:prstGeom prst="rect">
            <a:avLst/>
          </a:prstGeom>
          <a:noFill/>
          <a:ln>
            <a:noFill/>
          </a:ln>
        </p:spPr>
        <p:txBody>
          <a:bodyPr spcFirstLastPara="1" wrap="square" lIns="97925" tIns="97925" rIns="97925" bIns="97925" anchor="ctr" anchorCtr="0">
            <a:noAutofit/>
          </a:bodyPr>
          <a:lstStyle/>
          <a:p>
            <a:pPr marL="0" marR="0" lvl="0" indent="0" algn="ctr" rtl="0">
              <a:spcBef>
                <a:spcPts val="0"/>
              </a:spcBef>
              <a:spcAft>
                <a:spcPts val="0"/>
              </a:spcAft>
              <a:buNone/>
            </a:pPr>
            <a:endParaRPr sz="3000" b="1" dirty="0">
              <a:latin typeface="Times New Roman" panose="02020603050405020304" pitchFamily="18" charset="0"/>
              <a:cs typeface="Times New Roman" panose="02020603050405020304" pitchFamily="18" charset="0"/>
            </a:endParaRPr>
          </a:p>
          <a:p>
            <a:pPr marL="0" marR="0" lvl="0" indent="0" algn="ctr" rtl="0">
              <a:spcBef>
                <a:spcPts val="0"/>
              </a:spcBef>
              <a:spcAft>
                <a:spcPts val="0"/>
              </a:spcAft>
              <a:buNone/>
            </a:pPr>
            <a:r>
              <a:rPr lang="en-US" sz="3000" b="1" baseline="30000" dirty="0">
                <a:solidFill>
                  <a:srgbClr val="EAF1DD"/>
                </a:solidFill>
                <a:latin typeface="Times New Roman" panose="02020603050405020304" pitchFamily="18" charset="0"/>
                <a:ea typeface="Calibri"/>
                <a:cs typeface="Times New Roman" panose="02020603050405020304" pitchFamily="18" charset="0"/>
                <a:sym typeface="Calibri"/>
              </a:rPr>
              <a:t>Phillips School of Nursing at Mount Sinai Beth Israel</a:t>
            </a:r>
            <a:endParaRPr sz="3000" b="1" dirty="0">
              <a:latin typeface="Times New Roman" panose="02020603050405020304" pitchFamily="18" charset="0"/>
              <a:cs typeface="Times New Roman" panose="02020603050405020304" pitchFamily="18" charset="0"/>
            </a:endParaRPr>
          </a:p>
        </p:txBody>
      </p:sp>
      <p:sp>
        <p:nvSpPr>
          <p:cNvPr id="33" name="Google Shape;33;p4"/>
          <p:cNvSpPr txBox="1"/>
          <p:nvPr/>
        </p:nvSpPr>
        <p:spPr>
          <a:xfrm>
            <a:off x="1280162" y="20025361"/>
            <a:ext cx="2171325" cy="1588333"/>
          </a:xfrm>
          <a:prstGeom prst="rect">
            <a:avLst/>
          </a:prstGeom>
          <a:solidFill>
            <a:srgbClr val="B7CCE4"/>
          </a:solidFill>
          <a:ln>
            <a:noFill/>
          </a:ln>
        </p:spPr>
        <p:txBody>
          <a:bodyPr spcFirstLastPara="1" wrap="square" lIns="48950" tIns="24475" rIns="48950" bIns="24475" anchor="t" anchorCtr="0">
            <a:noAutofit/>
          </a:bodyPr>
          <a:lstStyle/>
          <a:p>
            <a:pPr marL="0" marR="0" lvl="0" indent="0" algn="l" rtl="0">
              <a:spcBef>
                <a:spcPts val="0"/>
              </a:spcBef>
              <a:spcAft>
                <a:spcPts val="0"/>
              </a:spcAft>
              <a:buNone/>
            </a:pPr>
            <a:endParaRPr dirty="0"/>
          </a:p>
        </p:txBody>
      </p:sp>
      <p:sp>
        <p:nvSpPr>
          <p:cNvPr id="34" name="Google Shape;34;p4"/>
          <p:cNvSpPr txBox="1"/>
          <p:nvPr/>
        </p:nvSpPr>
        <p:spPr>
          <a:xfrm>
            <a:off x="1280161" y="19431002"/>
            <a:ext cx="1450230" cy="557282"/>
          </a:xfrm>
          <a:prstGeom prst="rect">
            <a:avLst/>
          </a:prstGeom>
          <a:noFill/>
          <a:ln>
            <a:noFill/>
          </a:ln>
        </p:spPr>
        <p:txBody>
          <a:bodyPr spcFirstLastPara="1" wrap="square" lIns="48950" tIns="24475" rIns="48950" bIns="24475" anchor="t" anchorCtr="0">
            <a:noAutofit/>
          </a:bodyPr>
          <a:lstStyle/>
          <a:p>
            <a:pPr marL="0" marR="0" lvl="0" indent="0" algn="l" rtl="0">
              <a:spcBef>
                <a:spcPts val="0"/>
              </a:spcBef>
              <a:spcAft>
                <a:spcPts val="0"/>
              </a:spcAft>
              <a:buNone/>
            </a:pPr>
            <a:endParaRPr dirty="0"/>
          </a:p>
        </p:txBody>
      </p:sp>
      <p:sp>
        <p:nvSpPr>
          <p:cNvPr id="35" name="Google Shape;35;p4"/>
          <p:cNvSpPr txBox="1"/>
          <p:nvPr/>
        </p:nvSpPr>
        <p:spPr>
          <a:xfrm>
            <a:off x="752375" y="3777125"/>
            <a:ext cx="9875400" cy="5056319"/>
          </a:xfrm>
          <a:prstGeom prst="rect">
            <a:avLst/>
          </a:prstGeom>
          <a:solidFill>
            <a:schemeClr val="lt1"/>
          </a:solidFill>
          <a:ln w="12700" cap="flat" cmpd="sng">
            <a:solidFill>
              <a:srgbClr val="366092"/>
            </a:solidFill>
            <a:prstDash val="solid"/>
            <a:round/>
            <a:headEnd type="none" w="sm" len="sm"/>
            <a:tailEnd type="none" w="sm" len="sm"/>
          </a:ln>
        </p:spPr>
        <p:txBody>
          <a:bodyPr spcFirstLastPara="1" wrap="square" lIns="97925" tIns="97925" rIns="97925" bIns="97925" anchor="t" anchorCtr="0">
            <a:noAutofit/>
          </a:bodyPr>
          <a:lstStyle/>
          <a:p>
            <a:pPr marL="0" lvl="0" indent="0" algn="l" rtl="0">
              <a:lnSpc>
                <a:spcPct val="150000"/>
              </a:lnSpc>
              <a:spcBef>
                <a:spcPts val="0"/>
              </a:spcBef>
              <a:spcAft>
                <a:spcPts val="0"/>
              </a:spcAft>
              <a:buClr>
                <a:schemeClr val="dk1"/>
              </a:buClr>
              <a:buSzPts val="1100"/>
              <a:buFont typeface="Arial"/>
              <a:buNone/>
            </a:pPr>
            <a:r>
              <a:rPr lang="en-US" sz="1900" dirty="0">
                <a:latin typeface="Times New Roman" panose="02020603050405020304" pitchFamily="18" charset="0"/>
                <a:ea typeface="Calibri"/>
                <a:cs typeface="Times New Roman" panose="02020603050405020304" pitchFamily="18" charset="0"/>
                <a:sym typeface="Calibri"/>
              </a:rPr>
              <a:t>Despite numerous advancements in medicine and technology, medical conditions and diseases are still a common cause of morbidity and mortality. These advancements have enabled the development of prevention and treatment for heart disease. However, it still remains a leading cause of adverse health impacts. Various prevention strategies and treatment interventions for heart disease including patient education, pharmacologic interventions, lifestyle modification and alternative therapy. These strategies and interventions have lowered the prevalence of risk factors for developing heart disease however have not effectively addressed it. Western medicine has been at the forefront in treatment of heart disease, however, alternative therapy such as meditation has also been used in treatment and improve heart health. Studies show a significant increase in the use of these therapies in treatment of heart disease and improvement of heart health (</a:t>
            </a:r>
            <a:r>
              <a:rPr lang="en-US" sz="1900" b="0" i="0" dirty="0" err="1">
                <a:solidFill>
                  <a:srgbClr val="222222"/>
                </a:solidFill>
                <a:effectLst/>
                <a:latin typeface="Times New Roman" panose="02020603050405020304" pitchFamily="18" charset="0"/>
                <a:cs typeface="Times New Roman" panose="02020603050405020304" pitchFamily="18" charset="0"/>
              </a:rPr>
              <a:t>Krittanawong</a:t>
            </a:r>
            <a:r>
              <a:rPr lang="en-US" sz="1900" b="0" i="0" dirty="0">
                <a:solidFill>
                  <a:srgbClr val="222222"/>
                </a:solidFill>
                <a:effectLst/>
                <a:latin typeface="Times New Roman" panose="02020603050405020304" pitchFamily="18" charset="0"/>
                <a:cs typeface="Times New Roman" panose="02020603050405020304" pitchFamily="18" charset="0"/>
              </a:rPr>
              <a:t> et al., 2020)</a:t>
            </a:r>
            <a:r>
              <a:rPr lang="en-US" sz="1900" dirty="0">
                <a:latin typeface="Times New Roman" panose="02020603050405020304" pitchFamily="18" charset="0"/>
                <a:ea typeface="Calibri"/>
                <a:cs typeface="Times New Roman" panose="02020603050405020304" pitchFamily="18" charset="0"/>
                <a:sym typeface="Calibri"/>
              </a:rPr>
              <a:t>. </a:t>
            </a:r>
            <a:endParaRPr sz="1900" dirty="0">
              <a:latin typeface="Times New Roman" panose="02020603050405020304" pitchFamily="18" charset="0"/>
              <a:ea typeface="Calibri"/>
              <a:cs typeface="Times New Roman" panose="02020603050405020304" pitchFamily="18" charset="0"/>
              <a:sym typeface="Calibri"/>
            </a:endParaRPr>
          </a:p>
        </p:txBody>
      </p:sp>
      <p:sp>
        <p:nvSpPr>
          <p:cNvPr id="36" name="Google Shape;36;p4"/>
          <p:cNvSpPr/>
          <p:nvPr/>
        </p:nvSpPr>
        <p:spPr>
          <a:xfrm>
            <a:off x="752367" y="3203800"/>
            <a:ext cx="9875400" cy="457200"/>
          </a:xfrm>
          <a:prstGeom prst="rect">
            <a:avLst/>
          </a:prstGeom>
          <a:solidFill>
            <a:srgbClr val="366092"/>
          </a:solidFill>
          <a:ln w="12700" cap="flat" cmpd="sng">
            <a:solidFill>
              <a:srgbClr val="395E89"/>
            </a:solidFill>
            <a:prstDash val="solid"/>
            <a:round/>
            <a:headEnd type="none" w="sm" len="sm"/>
            <a:tailEnd type="none" w="sm" len="sm"/>
          </a:ln>
        </p:spPr>
        <p:txBody>
          <a:bodyPr spcFirstLastPara="1" wrap="square" lIns="48950" tIns="24475" rIns="48950" bIns="24475" anchor="ctr" anchorCtr="0">
            <a:noAutofit/>
          </a:bodyPr>
          <a:lstStyle/>
          <a:p>
            <a:pPr marL="0" marR="0" lvl="0" indent="0" algn="ctr" rtl="0">
              <a:spcBef>
                <a:spcPts val="0"/>
              </a:spcBef>
              <a:spcAft>
                <a:spcPts val="0"/>
              </a:spcAft>
              <a:buNone/>
            </a:pPr>
            <a:r>
              <a:rPr lang="en-US" sz="3200" b="1" dirty="0">
                <a:solidFill>
                  <a:srgbClr val="EAF1DD"/>
                </a:solidFill>
                <a:latin typeface="Calibri"/>
                <a:ea typeface="Calibri"/>
                <a:cs typeface="Calibri"/>
                <a:sym typeface="Calibri"/>
              </a:rPr>
              <a:t>Introduction</a:t>
            </a:r>
            <a:endParaRPr dirty="0"/>
          </a:p>
        </p:txBody>
      </p:sp>
      <p:sp>
        <p:nvSpPr>
          <p:cNvPr id="37" name="Google Shape;37;p4"/>
          <p:cNvSpPr txBox="1"/>
          <p:nvPr/>
        </p:nvSpPr>
        <p:spPr>
          <a:xfrm>
            <a:off x="11344181" y="10559572"/>
            <a:ext cx="9875400" cy="3081351"/>
          </a:xfrm>
          <a:prstGeom prst="rect">
            <a:avLst/>
          </a:prstGeom>
          <a:solidFill>
            <a:schemeClr val="lt1"/>
          </a:solidFill>
          <a:ln w="12700" cap="flat" cmpd="sng">
            <a:solidFill>
              <a:srgbClr val="366092"/>
            </a:solidFill>
            <a:prstDash val="solid"/>
            <a:round/>
            <a:headEnd type="none" w="sm" len="sm"/>
            <a:tailEnd type="none" w="sm" len="sm"/>
          </a:ln>
        </p:spPr>
        <p:txBody>
          <a:bodyPr spcFirstLastPara="1" wrap="square" lIns="97925" tIns="97925" rIns="97925" bIns="97925" anchor="t" anchorCtr="0">
            <a:noAutofit/>
          </a:bodyPr>
          <a:lstStyle/>
          <a:p>
            <a:pPr marL="0" marR="0" lvl="0" indent="0" algn="l" rtl="0">
              <a:spcBef>
                <a:spcPts val="0"/>
              </a:spcBef>
              <a:spcAft>
                <a:spcPts val="0"/>
              </a:spcAft>
              <a:buClr>
                <a:schemeClr val="dk1"/>
              </a:buClr>
              <a:buSzPts val="1100"/>
              <a:buFont typeface="Arial"/>
              <a:buNone/>
            </a:pPr>
            <a:r>
              <a:rPr lang="en-US" sz="2800">
                <a:solidFill>
                  <a:schemeClr val="dk1"/>
                </a:solidFill>
                <a:latin typeface="Calibri"/>
                <a:ea typeface="Calibri"/>
                <a:cs typeface="Calibri"/>
                <a:sym typeface="Calibri"/>
              </a:rPr>
              <a:t>In patients with heart disease, how does meditation in comparison to western medicine affect heart health?" </a:t>
            </a:r>
            <a:endParaRPr sz="2800" dirty="0">
              <a:solidFill>
                <a:schemeClr val="dk1"/>
              </a:solidFill>
              <a:latin typeface="Calibri"/>
              <a:ea typeface="Calibri"/>
              <a:cs typeface="Calibri"/>
              <a:sym typeface="Calibri"/>
            </a:endParaRPr>
          </a:p>
        </p:txBody>
      </p:sp>
      <p:sp>
        <p:nvSpPr>
          <p:cNvPr id="38" name="Google Shape;38;p4"/>
          <p:cNvSpPr/>
          <p:nvPr/>
        </p:nvSpPr>
        <p:spPr>
          <a:xfrm>
            <a:off x="752365" y="8917671"/>
            <a:ext cx="9875400" cy="457200"/>
          </a:xfrm>
          <a:prstGeom prst="rect">
            <a:avLst/>
          </a:prstGeom>
          <a:solidFill>
            <a:srgbClr val="366092"/>
          </a:solidFill>
          <a:ln w="12700" cap="flat" cmpd="sng">
            <a:solidFill>
              <a:srgbClr val="395E89"/>
            </a:solidFill>
            <a:prstDash val="solid"/>
            <a:round/>
            <a:headEnd type="none" w="sm" len="sm"/>
            <a:tailEnd type="none" w="sm" len="sm"/>
          </a:ln>
        </p:spPr>
        <p:txBody>
          <a:bodyPr spcFirstLastPara="1" wrap="square" lIns="48950" tIns="24475" rIns="48950" bIns="24475" anchor="ctr" anchorCtr="0">
            <a:noAutofit/>
          </a:bodyPr>
          <a:lstStyle/>
          <a:p>
            <a:pPr marL="0" marR="0" lvl="0" indent="0" algn="ctr" rtl="0">
              <a:spcBef>
                <a:spcPts val="0"/>
              </a:spcBef>
              <a:spcAft>
                <a:spcPts val="0"/>
              </a:spcAft>
              <a:buNone/>
            </a:pPr>
            <a:r>
              <a:rPr lang="en-US" sz="3200" b="1" dirty="0">
                <a:solidFill>
                  <a:srgbClr val="EAF1DD"/>
                </a:solidFill>
                <a:latin typeface="Calibri"/>
                <a:ea typeface="Calibri"/>
                <a:cs typeface="Calibri"/>
                <a:sym typeface="Calibri"/>
              </a:rPr>
              <a:t>Research Problem</a:t>
            </a:r>
            <a:endParaRPr dirty="0"/>
          </a:p>
        </p:txBody>
      </p:sp>
      <p:sp>
        <p:nvSpPr>
          <p:cNvPr id="39" name="Google Shape;39;p4"/>
          <p:cNvSpPr txBox="1"/>
          <p:nvPr/>
        </p:nvSpPr>
        <p:spPr>
          <a:xfrm>
            <a:off x="752375" y="12507625"/>
            <a:ext cx="9875400" cy="1908738"/>
          </a:xfrm>
          <a:prstGeom prst="rect">
            <a:avLst/>
          </a:prstGeom>
          <a:solidFill>
            <a:schemeClr val="lt1"/>
          </a:solidFill>
          <a:ln w="12700" cap="flat" cmpd="sng">
            <a:solidFill>
              <a:srgbClr val="366092"/>
            </a:solidFill>
            <a:prstDash val="solid"/>
            <a:round/>
            <a:headEnd type="none" w="sm" len="sm"/>
            <a:tailEnd type="none" w="sm" len="sm"/>
          </a:ln>
        </p:spPr>
        <p:txBody>
          <a:bodyPr spcFirstLastPara="1" wrap="square" lIns="97925" tIns="97925" rIns="97925" bIns="97925" anchor="t" anchorCtr="0">
            <a:noAutofit/>
          </a:bodyPr>
          <a:lstStyle/>
          <a:p>
            <a:pPr lvl="0">
              <a:lnSpc>
                <a:spcPct val="150000"/>
              </a:lnSpc>
            </a:pPr>
            <a:r>
              <a:rPr lang="en-US" sz="2000" dirty="0">
                <a:solidFill>
                  <a:schemeClr val="dk1"/>
                </a:solidFill>
                <a:latin typeface="Times New Roman" panose="02020603050405020304" pitchFamily="18" charset="0"/>
                <a:ea typeface="Calibri"/>
                <a:cs typeface="Times New Roman" panose="02020603050405020304" pitchFamily="18" charset="0"/>
                <a:sym typeface="Calibri"/>
              </a:rPr>
              <a:t>The</a:t>
            </a:r>
            <a:r>
              <a:rPr lang="en-US" sz="1900" dirty="0">
                <a:solidFill>
                  <a:schemeClr val="dk1"/>
                </a:solidFill>
                <a:latin typeface="Times New Roman" panose="02020603050405020304" pitchFamily="18" charset="0"/>
                <a:ea typeface="Calibri"/>
                <a:cs typeface="Times New Roman" panose="02020603050405020304" pitchFamily="18" charset="0"/>
                <a:sym typeface="Calibri"/>
              </a:rPr>
              <a:t> conceptual framework of the research paper entails an integrative framework involving the association between attention control, emotion regulation and self-awareness to achieve better heart health. Mindfulness has been indicated to affect heart health through its impact on emotional, physical and psychological stability.</a:t>
            </a:r>
            <a:endParaRPr sz="2000" dirty="0">
              <a:solidFill>
                <a:schemeClr val="dk1"/>
              </a:solidFill>
              <a:latin typeface="Times New Roman" panose="02020603050405020304" pitchFamily="18" charset="0"/>
              <a:ea typeface="Calibri"/>
              <a:cs typeface="Times New Roman" panose="02020603050405020304" pitchFamily="18" charset="0"/>
              <a:sym typeface="Calibri"/>
            </a:endParaRPr>
          </a:p>
        </p:txBody>
      </p:sp>
      <p:sp>
        <p:nvSpPr>
          <p:cNvPr id="40" name="Google Shape;40;p4"/>
          <p:cNvSpPr/>
          <p:nvPr/>
        </p:nvSpPr>
        <p:spPr>
          <a:xfrm>
            <a:off x="752365" y="12036288"/>
            <a:ext cx="9875400" cy="457200"/>
          </a:xfrm>
          <a:prstGeom prst="rect">
            <a:avLst/>
          </a:prstGeom>
          <a:solidFill>
            <a:srgbClr val="366092"/>
          </a:solidFill>
          <a:ln w="12700" cap="flat" cmpd="sng">
            <a:solidFill>
              <a:srgbClr val="395E89"/>
            </a:solidFill>
            <a:prstDash val="solid"/>
            <a:round/>
            <a:headEnd type="none" w="sm" len="sm"/>
            <a:tailEnd type="none" w="sm" len="sm"/>
          </a:ln>
        </p:spPr>
        <p:txBody>
          <a:bodyPr spcFirstLastPara="1" wrap="square" lIns="48950" tIns="24475" rIns="48950" bIns="24475" anchor="ctr" anchorCtr="0">
            <a:noAutofit/>
          </a:bodyPr>
          <a:lstStyle/>
          <a:p>
            <a:pPr marL="0" marR="0" lvl="0" indent="0" algn="ctr" rtl="0">
              <a:spcBef>
                <a:spcPts val="0"/>
              </a:spcBef>
              <a:spcAft>
                <a:spcPts val="0"/>
              </a:spcAft>
              <a:buNone/>
            </a:pPr>
            <a:r>
              <a:rPr lang="en-US" sz="3200" b="1" dirty="0">
                <a:solidFill>
                  <a:srgbClr val="EAF1DD"/>
                </a:solidFill>
                <a:latin typeface="Calibri"/>
                <a:ea typeface="Calibri"/>
                <a:cs typeface="Calibri"/>
                <a:sym typeface="Calibri"/>
              </a:rPr>
              <a:t>Conceptual Framework if appropriate</a:t>
            </a:r>
            <a:endParaRPr dirty="0"/>
          </a:p>
        </p:txBody>
      </p:sp>
      <p:sp>
        <p:nvSpPr>
          <p:cNvPr id="41" name="Google Shape;41;p4"/>
          <p:cNvSpPr txBox="1"/>
          <p:nvPr/>
        </p:nvSpPr>
        <p:spPr>
          <a:xfrm>
            <a:off x="21542350" y="12847446"/>
            <a:ext cx="10527000" cy="6134229"/>
          </a:xfrm>
          <a:prstGeom prst="rect">
            <a:avLst/>
          </a:prstGeom>
          <a:solidFill>
            <a:schemeClr val="lt1"/>
          </a:solidFill>
          <a:ln w="12700" cap="flat" cmpd="sng">
            <a:solidFill>
              <a:srgbClr val="366092"/>
            </a:solidFill>
            <a:prstDash val="solid"/>
            <a:round/>
            <a:headEnd type="none" w="sm" len="sm"/>
            <a:tailEnd type="none" w="sm" len="sm"/>
          </a:ln>
        </p:spPr>
        <p:txBody>
          <a:bodyPr spcFirstLastPara="1" wrap="square" lIns="97925" tIns="97925" rIns="97925" bIns="97925" anchor="t" anchorCtr="0">
            <a:noAutofit/>
          </a:bodyPr>
          <a:lstStyle/>
          <a:p>
            <a:pPr marL="0" marR="0" lvl="0" indent="0" algn="l" rtl="0">
              <a:lnSpc>
                <a:spcPct val="100000"/>
              </a:lnSpc>
              <a:spcBef>
                <a:spcPts val="900"/>
              </a:spcBef>
              <a:spcAft>
                <a:spcPts val="0"/>
              </a:spcAft>
              <a:buNone/>
            </a:pPr>
            <a:r>
              <a:rPr lang="en-US" sz="1900" b="0" i="0" dirty="0" err="1">
                <a:solidFill>
                  <a:srgbClr val="222222"/>
                </a:solidFill>
                <a:effectLst/>
                <a:latin typeface="Times New Roman" panose="02020603050405020304" pitchFamily="18" charset="0"/>
                <a:cs typeface="Times New Roman" panose="02020603050405020304" pitchFamily="18" charset="0"/>
              </a:rPr>
              <a:t>Krittanawong</a:t>
            </a:r>
            <a:r>
              <a:rPr lang="en-US" sz="1900" b="0" i="0" dirty="0">
                <a:solidFill>
                  <a:srgbClr val="222222"/>
                </a:solidFill>
                <a:effectLst/>
                <a:latin typeface="Times New Roman" panose="02020603050405020304" pitchFamily="18" charset="0"/>
                <a:cs typeface="Times New Roman" panose="02020603050405020304" pitchFamily="18" charset="0"/>
              </a:rPr>
              <a:t>, C., Kumar, A., Wang, Z., Narasimhan, B., </a:t>
            </a:r>
            <a:r>
              <a:rPr lang="en-US" sz="1900" b="0" i="0" dirty="0" err="1">
                <a:solidFill>
                  <a:srgbClr val="222222"/>
                </a:solidFill>
                <a:effectLst/>
                <a:latin typeface="Times New Roman" panose="02020603050405020304" pitchFamily="18" charset="0"/>
                <a:cs typeface="Times New Roman" panose="02020603050405020304" pitchFamily="18" charset="0"/>
              </a:rPr>
              <a:t>Jneid</a:t>
            </a:r>
            <a:r>
              <a:rPr lang="en-US" sz="1900" b="0" i="0" dirty="0">
                <a:solidFill>
                  <a:srgbClr val="222222"/>
                </a:solidFill>
                <a:effectLst/>
                <a:latin typeface="Times New Roman" panose="02020603050405020304" pitchFamily="18" charset="0"/>
                <a:cs typeface="Times New Roman" panose="02020603050405020304" pitchFamily="18" charset="0"/>
              </a:rPr>
              <a:t>, H., Virani, S. S., &amp; Levine, G. N. (2020). 	Meditation and Cardiovascular Health in the US. </a:t>
            </a:r>
            <a:r>
              <a:rPr lang="en-US" sz="1900" b="0" i="1" dirty="0">
                <a:solidFill>
                  <a:srgbClr val="222222"/>
                </a:solidFill>
                <a:effectLst/>
                <a:latin typeface="Times New Roman" panose="02020603050405020304" pitchFamily="18" charset="0"/>
                <a:cs typeface="Times New Roman" panose="02020603050405020304" pitchFamily="18" charset="0"/>
              </a:rPr>
              <a:t>The American Journal of Cardiology</a:t>
            </a:r>
            <a:r>
              <a:rPr lang="en-US" sz="1900" b="0" i="0" dirty="0">
                <a:solidFill>
                  <a:srgbClr val="222222"/>
                </a:solidFill>
                <a:effectLst/>
                <a:latin typeface="Times New Roman" panose="02020603050405020304" pitchFamily="18" charset="0"/>
                <a:cs typeface="Times New Roman" panose="02020603050405020304" pitchFamily="18" charset="0"/>
              </a:rPr>
              <a:t>, </a:t>
            </a:r>
            <a:r>
              <a:rPr lang="en-US" sz="1900" b="0" i="1" dirty="0">
                <a:solidFill>
                  <a:srgbClr val="222222"/>
                </a:solidFill>
                <a:effectLst/>
                <a:latin typeface="Times New Roman" panose="02020603050405020304" pitchFamily="18" charset="0"/>
                <a:cs typeface="Times New Roman" panose="02020603050405020304" pitchFamily="18" charset="0"/>
              </a:rPr>
              <a:t>131</a:t>
            </a:r>
            <a:r>
              <a:rPr lang="en-US" sz="1900" b="0" i="0" dirty="0">
                <a:solidFill>
                  <a:srgbClr val="222222"/>
                </a:solidFill>
                <a:effectLst/>
                <a:latin typeface="Times New Roman" panose="02020603050405020304" pitchFamily="18" charset="0"/>
                <a:cs typeface="Times New Roman" panose="02020603050405020304" pitchFamily="18" charset="0"/>
              </a:rPr>
              <a:t>, 23-	26.</a:t>
            </a:r>
          </a:p>
          <a:p>
            <a:pPr marL="0" marR="0" lvl="0" indent="0" algn="l" rtl="0">
              <a:lnSpc>
                <a:spcPct val="100000"/>
              </a:lnSpc>
              <a:spcBef>
                <a:spcPts val="900"/>
              </a:spcBef>
              <a:spcAft>
                <a:spcPts val="0"/>
              </a:spcAft>
              <a:buNone/>
            </a:pPr>
            <a:r>
              <a:rPr lang="en-US" sz="1900" b="0" i="0" dirty="0">
                <a:solidFill>
                  <a:srgbClr val="222222"/>
                </a:solidFill>
                <a:effectLst/>
                <a:latin typeface="Times New Roman" panose="02020603050405020304" pitchFamily="18" charset="0"/>
                <a:cs typeface="Times New Roman" panose="02020603050405020304" pitchFamily="18" charset="0"/>
              </a:rPr>
              <a:t>Levine, G. N., Lange, R. A., </a:t>
            </a:r>
            <a:r>
              <a:rPr lang="en-US" sz="1900" b="0" i="0" dirty="0" err="1">
                <a:solidFill>
                  <a:srgbClr val="222222"/>
                </a:solidFill>
                <a:effectLst/>
                <a:latin typeface="Times New Roman" panose="02020603050405020304" pitchFamily="18" charset="0"/>
                <a:cs typeface="Times New Roman" panose="02020603050405020304" pitchFamily="18" charset="0"/>
              </a:rPr>
              <a:t>Bairey</a:t>
            </a:r>
            <a:r>
              <a:rPr lang="en-US" sz="1900" b="0" i="0" dirty="0">
                <a:solidFill>
                  <a:srgbClr val="222222"/>
                </a:solidFill>
                <a:effectLst/>
                <a:latin typeface="Times New Roman" panose="02020603050405020304" pitchFamily="18" charset="0"/>
                <a:cs typeface="Times New Roman" panose="02020603050405020304" pitchFamily="18" charset="0"/>
              </a:rPr>
              <a:t>‐Merz, C. N., Davidson, R. J., Jamerson, K., Mehta, P. K., ... &amp; 	American Heart Association Council on Clinical Cardiology; Council on Cardiovascular and 	Stroke Nursing; and Council on Hypertension. (2017). Meditation and cardiovascular risk 	reduction: a scientific statement from the American Heart Association. </a:t>
            </a:r>
            <a:r>
              <a:rPr lang="en-US" sz="1900" b="0" i="1" dirty="0">
                <a:solidFill>
                  <a:srgbClr val="222222"/>
                </a:solidFill>
                <a:effectLst/>
                <a:latin typeface="Times New Roman" panose="02020603050405020304" pitchFamily="18" charset="0"/>
                <a:cs typeface="Times New Roman" panose="02020603050405020304" pitchFamily="18" charset="0"/>
              </a:rPr>
              <a:t>Journal of the American 	Heart Association</a:t>
            </a:r>
            <a:r>
              <a:rPr lang="en-US" sz="1900" b="0" i="0" dirty="0">
                <a:solidFill>
                  <a:srgbClr val="222222"/>
                </a:solidFill>
                <a:effectLst/>
                <a:latin typeface="Times New Roman" panose="02020603050405020304" pitchFamily="18" charset="0"/>
                <a:cs typeface="Times New Roman" panose="02020603050405020304" pitchFamily="18" charset="0"/>
              </a:rPr>
              <a:t>, </a:t>
            </a:r>
            <a:r>
              <a:rPr lang="en-US" sz="1900" b="0" i="1" dirty="0">
                <a:solidFill>
                  <a:srgbClr val="222222"/>
                </a:solidFill>
                <a:effectLst/>
                <a:latin typeface="Times New Roman" panose="02020603050405020304" pitchFamily="18" charset="0"/>
                <a:cs typeface="Times New Roman" panose="02020603050405020304" pitchFamily="18" charset="0"/>
              </a:rPr>
              <a:t>6</a:t>
            </a:r>
            <a:r>
              <a:rPr lang="en-US" sz="1900" b="0" i="0" dirty="0">
                <a:solidFill>
                  <a:srgbClr val="222222"/>
                </a:solidFill>
                <a:effectLst/>
                <a:latin typeface="Times New Roman" panose="02020603050405020304" pitchFamily="18" charset="0"/>
                <a:cs typeface="Times New Roman" panose="02020603050405020304" pitchFamily="18" charset="0"/>
              </a:rPr>
              <a:t>(10), e002218.</a:t>
            </a:r>
            <a:endParaRPr lang="en-US" sz="1900" dirty="0">
              <a:solidFill>
                <a:srgbClr val="222222"/>
              </a:solidFill>
              <a:latin typeface="Times New Roman" panose="02020603050405020304" pitchFamily="18" charset="0"/>
              <a:cs typeface="Times New Roman" panose="02020603050405020304" pitchFamily="18" charset="0"/>
            </a:endParaRPr>
          </a:p>
          <a:p>
            <a:pPr marL="0" marR="0" lvl="0" indent="0" algn="l" rtl="0">
              <a:lnSpc>
                <a:spcPct val="100000"/>
              </a:lnSpc>
              <a:spcBef>
                <a:spcPts val="900"/>
              </a:spcBef>
              <a:spcAft>
                <a:spcPts val="0"/>
              </a:spcAft>
              <a:buNone/>
            </a:pPr>
            <a:r>
              <a:rPr lang="en-US" sz="1900" b="0" i="0" dirty="0">
                <a:solidFill>
                  <a:srgbClr val="222222"/>
                </a:solidFill>
                <a:effectLst/>
                <a:latin typeface="Times New Roman" panose="02020603050405020304" pitchFamily="18" charset="0"/>
                <a:cs typeface="Times New Roman" panose="02020603050405020304" pitchFamily="18" charset="0"/>
              </a:rPr>
              <a:t>Rao, A., DiGiacomo, M., Newton, P. J., Phillips, J. L., &amp; Hickman, L. D. (2019). Meditation and 	secondary prevention of depression and anxiety in heart disease: a systematic 	review. </a:t>
            </a:r>
            <a:r>
              <a:rPr lang="en-US" sz="1900" b="0" i="1" dirty="0">
                <a:solidFill>
                  <a:srgbClr val="222222"/>
                </a:solidFill>
                <a:effectLst/>
                <a:latin typeface="Times New Roman" panose="02020603050405020304" pitchFamily="18" charset="0"/>
                <a:cs typeface="Times New Roman" panose="02020603050405020304" pitchFamily="18" charset="0"/>
              </a:rPr>
              <a:t>Mindfulness</a:t>
            </a:r>
            <a:r>
              <a:rPr lang="en-US" sz="1900" b="0" i="0" dirty="0">
                <a:solidFill>
                  <a:srgbClr val="222222"/>
                </a:solidFill>
                <a:effectLst/>
                <a:latin typeface="Times New Roman" panose="02020603050405020304" pitchFamily="18" charset="0"/>
                <a:cs typeface="Times New Roman" panose="02020603050405020304" pitchFamily="18" charset="0"/>
              </a:rPr>
              <a:t>, </a:t>
            </a:r>
            <a:r>
              <a:rPr lang="en-US" sz="1900" b="0" i="1" dirty="0">
                <a:solidFill>
                  <a:srgbClr val="222222"/>
                </a:solidFill>
                <a:effectLst/>
                <a:latin typeface="Times New Roman" panose="02020603050405020304" pitchFamily="18" charset="0"/>
                <a:cs typeface="Times New Roman" panose="02020603050405020304" pitchFamily="18" charset="0"/>
              </a:rPr>
              <a:t>10</a:t>
            </a:r>
            <a:r>
              <a:rPr lang="en-US" sz="1900" b="0" i="0" dirty="0">
                <a:solidFill>
                  <a:srgbClr val="222222"/>
                </a:solidFill>
                <a:effectLst/>
                <a:latin typeface="Times New Roman" panose="02020603050405020304" pitchFamily="18" charset="0"/>
                <a:cs typeface="Times New Roman" panose="02020603050405020304" pitchFamily="18" charset="0"/>
              </a:rPr>
              <a:t>(1), 1-14.</a:t>
            </a:r>
          </a:p>
          <a:p>
            <a:pPr marL="0" marR="0" lvl="0" indent="0" algn="l" rtl="0">
              <a:lnSpc>
                <a:spcPct val="100000"/>
              </a:lnSpc>
              <a:spcBef>
                <a:spcPts val="900"/>
              </a:spcBef>
              <a:spcAft>
                <a:spcPts val="0"/>
              </a:spcAft>
              <a:buNone/>
            </a:pPr>
            <a:r>
              <a:rPr lang="en-US" sz="1900" b="0" i="0" dirty="0" err="1">
                <a:solidFill>
                  <a:srgbClr val="222222"/>
                </a:solidFill>
                <a:effectLst/>
                <a:latin typeface="Times New Roman" panose="02020603050405020304" pitchFamily="18" charset="0"/>
                <a:cs typeface="Times New Roman" panose="02020603050405020304" pitchFamily="18" charset="0"/>
              </a:rPr>
              <a:t>Schnaubelt</a:t>
            </a:r>
            <a:r>
              <a:rPr lang="en-US" sz="1900" b="0" i="0" dirty="0">
                <a:solidFill>
                  <a:srgbClr val="222222"/>
                </a:solidFill>
                <a:effectLst/>
                <a:latin typeface="Times New Roman" panose="02020603050405020304" pitchFamily="18" charset="0"/>
                <a:cs typeface="Times New Roman" panose="02020603050405020304" pitchFamily="18" charset="0"/>
              </a:rPr>
              <a:t>, S., Hammer, A., Koller, L., </a:t>
            </a:r>
            <a:r>
              <a:rPr lang="en-US" sz="1900" b="0" i="0" dirty="0" err="1">
                <a:solidFill>
                  <a:srgbClr val="222222"/>
                </a:solidFill>
                <a:effectLst/>
                <a:latin typeface="Times New Roman" panose="02020603050405020304" pitchFamily="18" charset="0"/>
                <a:cs typeface="Times New Roman" panose="02020603050405020304" pitchFamily="18" charset="0"/>
              </a:rPr>
              <a:t>Niederdoeckl</a:t>
            </a:r>
            <a:r>
              <a:rPr lang="en-US" sz="1900" b="0" i="0" dirty="0">
                <a:solidFill>
                  <a:srgbClr val="222222"/>
                </a:solidFill>
                <a:effectLst/>
                <a:latin typeface="Times New Roman" panose="02020603050405020304" pitchFamily="18" charset="0"/>
                <a:cs typeface="Times New Roman" panose="02020603050405020304" pitchFamily="18" charset="0"/>
              </a:rPr>
              <a:t>, J., Kazem, N., Spiel, A., ... &amp; </a:t>
            </a:r>
            <a:r>
              <a:rPr lang="en-US" sz="1900" b="0" i="0" dirty="0" err="1">
                <a:solidFill>
                  <a:srgbClr val="222222"/>
                </a:solidFill>
                <a:effectLst/>
                <a:latin typeface="Times New Roman" panose="02020603050405020304" pitchFamily="18" charset="0"/>
                <a:cs typeface="Times New Roman" panose="02020603050405020304" pitchFamily="18" charset="0"/>
              </a:rPr>
              <a:t>Sulzgruber</a:t>
            </a:r>
            <a:r>
              <a:rPr lang="en-US" sz="1900" b="0" i="0" dirty="0">
                <a:solidFill>
                  <a:srgbClr val="222222"/>
                </a:solidFill>
                <a:effectLst/>
                <a:latin typeface="Times New Roman" panose="02020603050405020304" pitchFamily="18" charset="0"/>
                <a:cs typeface="Times New Roman" panose="02020603050405020304" pitchFamily="18" charset="0"/>
              </a:rPr>
              <a:t>, P. 	(2019). Expert Opinion: Meditation and Cardiovascular Health: What is the Link?. </a:t>
            </a:r>
            <a:r>
              <a:rPr lang="en-US" sz="1900" b="0" i="1" dirty="0">
                <a:solidFill>
                  <a:srgbClr val="222222"/>
                </a:solidFill>
                <a:effectLst/>
                <a:latin typeface="Times New Roman" panose="02020603050405020304" pitchFamily="18" charset="0"/>
                <a:cs typeface="Times New Roman" panose="02020603050405020304" pitchFamily="18" charset="0"/>
              </a:rPr>
              <a:t>European 	Cardiology Review</a:t>
            </a:r>
            <a:r>
              <a:rPr lang="en-US" sz="1900" b="0" i="0" dirty="0">
                <a:solidFill>
                  <a:srgbClr val="222222"/>
                </a:solidFill>
                <a:effectLst/>
                <a:latin typeface="Times New Roman" panose="02020603050405020304" pitchFamily="18" charset="0"/>
                <a:cs typeface="Times New Roman" panose="02020603050405020304" pitchFamily="18" charset="0"/>
              </a:rPr>
              <a:t>, </a:t>
            </a:r>
            <a:r>
              <a:rPr lang="en-US" sz="1900" b="0" i="1" dirty="0">
                <a:solidFill>
                  <a:srgbClr val="222222"/>
                </a:solidFill>
                <a:effectLst/>
                <a:latin typeface="Times New Roman" panose="02020603050405020304" pitchFamily="18" charset="0"/>
                <a:cs typeface="Times New Roman" panose="02020603050405020304" pitchFamily="18" charset="0"/>
              </a:rPr>
              <a:t>14</a:t>
            </a:r>
            <a:r>
              <a:rPr lang="en-US" sz="1900" b="0" i="0" dirty="0">
                <a:solidFill>
                  <a:srgbClr val="222222"/>
                </a:solidFill>
                <a:effectLst/>
                <a:latin typeface="Times New Roman" panose="02020603050405020304" pitchFamily="18" charset="0"/>
                <a:cs typeface="Times New Roman" panose="02020603050405020304" pitchFamily="18" charset="0"/>
              </a:rPr>
              <a:t>(3), 161.</a:t>
            </a:r>
            <a:endParaRPr sz="1900" dirty="0">
              <a:solidFill>
                <a:srgbClr val="222222"/>
              </a:solidFill>
              <a:highlight>
                <a:srgbClr val="FFFFFF"/>
              </a:highlight>
              <a:latin typeface="Times New Roman" panose="02020603050405020304" pitchFamily="18" charset="0"/>
              <a:ea typeface="Calibri"/>
              <a:cs typeface="Times New Roman" panose="02020603050405020304" pitchFamily="18" charset="0"/>
              <a:sym typeface="Calibri"/>
            </a:endParaRPr>
          </a:p>
        </p:txBody>
      </p:sp>
      <p:sp>
        <p:nvSpPr>
          <p:cNvPr id="42" name="Google Shape;42;p4"/>
          <p:cNvSpPr/>
          <p:nvPr/>
        </p:nvSpPr>
        <p:spPr>
          <a:xfrm>
            <a:off x="21569551" y="12390246"/>
            <a:ext cx="10527000" cy="457200"/>
          </a:xfrm>
          <a:prstGeom prst="rect">
            <a:avLst/>
          </a:prstGeom>
          <a:solidFill>
            <a:srgbClr val="366092"/>
          </a:solidFill>
          <a:ln w="12700" cap="flat" cmpd="sng">
            <a:solidFill>
              <a:srgbClr val="395E89"/>
            </a:solidFill>
            <a:prstDash val="solid"/>
            <a:round/>
            <a:headEnd type="none" w="sm" len="sm"/>
            <a:tailEnd type="none" w="sm" len="sm"/>
          </a:ln>
        </p:spPr>
        <p:txBody>
          <a:bodyPr spcFirstLastPara="1" wrap="square" lIns="48950" tIns="24475" rIns="48950" bIns="24475" anchor="ctr" anchorCtr="0">
            <a:noAutofit/>
          </a:bodyPr>
          <a:lstStyle/>
          <a:p>
            <a:pPr marL="0" marR="0" lvl="0" indent="0" algn="ctr" rtl="0">
              <a:spcBef>
                <a:spcPts val="0"/>
              </a:spcBef>
              <a:spcAft>
                <a:spcPts val="0"/>
              </a:spcAft>
              <a:buNone/>
            </a:pPr>
            <a:r>
              <a:rPr lang="en-US" sz="3200" b="1" dirty="0">
                <a:solidFill>
                  <a:srgbClr val="EAF1DD"/>
                </a:solidFill>
                <a:latin typeface="Calibri"/>
                <a:ea typeface="Calibri"/>
                <a:cs typeface="Calibri"/>
                <a:sym typeface="Calibri"/>
              </a:rPr>
              <a:t>References</a:t>
            </a:r>
            <a:endParaRPr dirty="0"/>
          </a:p>
        </p:txBody>
      </p:sp>
      <p:sp>
        <p:nvSpPr>
          <p:cNvPr id="43" name="Google Shape;43;p4"/>
          <p:cNvSpPr txBox="1"/>
          <p:nvPr/>
        </p:nvSpPr>
        <p:spPr>
          <a:xfrm>
            <a:off x="11273377" y="14313345"/>
            <a:ext cx="9875400" cy="4614641"/>
          </a:xfrm>
          <a:prstGeom prst="rect">
            <a:avLst/>
          </a:prstGeom>
          <a:solidFill>
            <a:schemeClr val="lt1"/>
          </a:solidFill>
          <a:ln w="12700" cap="flat" cmpd="sng">
            <a:solidFill>
              <a:srgbClr val="366092"/>
            </a:solidFill>
            <a:prstDash val="solid"/>
            <a:round/>
            <a:headEnd type="none" w="sm" len="sm"/>
            <a:tailEnd type="none" w="sm" len="sm"/>
          </a:ln>
        </p:spPr>
        <p:txBody>
          <a:bodyPr spcFirstLastPara="1" wrap="square" lIns="97925" tIns="97925" rIns="97925" bIns="97925" anchor="t" anchorCtr="0">
            <a:noAutofit/>
          </a:bodyPr>
          <a:lstStyle/>
          <a:p>
            <a:pPr marL="0" marR="0" lvl="0" indent="0" algn="l" rtl="0">
              <a:lnSpc>
                <a:spcPct val="150000"/>
              </a:lnSpc>
              <a:spcBef>
                <a:spcPts val="0"/>
              </a:spcBef>
              <a:spcAft>
                <a:spcPts val="0"/>
              </a:spcAft>
              <a:buClr>
                <a:schemeClr val="dk1"/>
              </a:buClr>
              <a:buSzPts val="1100"/>
              <a:buFont typeface="Arial"/>
              <a:buNone/>
            </a:pPr>
            <a:r>
              <a:rPr lang="en-US" sz="1900" dirty="0">
                <a:solidFill>
                  <a:schemeClr val="dk1"/>
                </a:solidFill>
                <a:latin typeface="Times New Roman" panose="02020603050405020304" pitchFamily="18" charset="0"/>
                <a:cs typeface="Times New Roman" panose="02020603050405020304" pitchFamily="18" charset="0"/>
              </a:rPr>
              <a:t>The research compares how meditation and western medicine affect heart health. Whereas this research will be important to practice as it will add knowledge that will be crucial in decision making regarding practice it faces limitation that may affect its success. Some o the limitation of the research include:</a:t>
            </a:r>
          </a:p>
          <a:p>
            <a:pPr marL="342900" lvl="2" indent="-342900">
              <a:lnSpc>
                <a:spcPct val="150000"/>
              </a:lnSpc>
              <a:buClr>
                <a:schemeClr val="dk1"/>
              </a:buClr>
              <a:buSzPts val="1100"/>
              <a:buFont typeface="Wingdings" panose="05000000000000000000" pitchFamily="2" charset="2"/>
              <a:buChar char="v"/>
            </a:pPr>
            <a:r>
              <a:rPr lang="en-US" sz="1900" dirty="0">
                <a:solidFill>
                  <a:schemeClr val="dk1"/>
                </a:solidFill>
                <a:latin typeface="Times New Roman" panose="02020603050405020304" pitchFamily="18" charset="0"/>
                <a:cs typeface="Times New Roman" panose="02020603050405020304" pitchFamily="18" charset="0"/>
              </a:rPr>
              <a:t>Lack of sufficient previous studies on the area</a:t>
            </a:r>
          </a:p>
          <a:p>
            <a:pPr marL="342900" lvl="2" indent="-342900">
              <a:lnSpc>
                <a:spcPct val="150000"/>
              </a:lnSpc>
              <a:buClr>
                <a:schemeClr val="dk1"/>
              </a:buClr>
              <a:buSzPts val="1100"/>
              <a:buFont typeface="Wingdings" panose="05000000000000000000" pitchFamily="2" charset="2"/>
              <a:buChar char="v"/>
            </a:pPr>
            <a:r>
              <a:rPr lang="en-US" sz="1900" dirty="0">
                <a:solidFill>
                  <a:schemeClr val="dk1"/>
                </a:solidFill>
                <a:latin typeface="Times New Roman" panose="02020603050405020304" pitchFamily="18" charset="0"/>
                <a:cs typeface="Times New Roman" panose="02020603050405020304" pitchFamily="18" charset="0"/>
              </a:rPr>
              <a:t>Time constraints</a:t>
            </a:r>
          </a:p>
          <a:p>
            <a:pPr marL="342900" lvl="2" indent="-342900">
              <a:lnSpc>
                <a:spcPct val="150000"/>
              </a:lnSpc>
              <a:buClr>
                <a:schemeClr val="dk1"/>
              </a:buClr>
              <a:buSzPts val="1100"/>
              <a:buFont typeface="Wingdings" panose="05000000000000000000" pitchFamily="2" charset="2"/>
              <a:buChar char="v"/>
            </a:pPr>
            <a:r>
              <a:rPr lang="en-US" sz="1900" dirty="0">
                <a:solidFill>
                  <a:schemeClr val="dk1"/>
                </a:solidFill>
                <a:latin typeface="Times New Roman" panose="02020603050405020304" pitchFamily="18" charset="0"/>
                <a:cs typeface="Times New Roman" panose="02020603050405020304" pitchFamily="18" charset="0"/>
              </a:rPr>
              <a:t>Conflicts due to cultural bias</a:t>
            </a:r>
          </a:p>
          <a:p>
            <a:pPr marL="0" marR="0" lvl="0" indent="0" algn="l" rtl="0">
              <a:lnSpc>
                <a:spcPct val="150000"/>
              </a:lnSpc>
              <a:spcBef>
                <a:spcPts val="0"/>
              </a:spcBef>
              <a:spcAft>
                <a:spcPts val="0"/>
              </a:spcAft>
              <a:buClr>
                <a:schemeClr val="dk1"/>
              </a:buClr>
              <a:buSzPts val="1100"/>
              <a:buFont typeface="Arial"/>
              <a:buNone/>
            </a:pPr>
            <a:r>
              <a:rPr lang="en-US" sz="1900" dirty="0">
                <a:solidFill>
                  <a:schemeClr val="dk1"/>
                </a:solidFill>
                <a:latin typeface="Times New Roman" panose="02020603050405020304" pitchFamily="18" charset="0"/>
                <a:cs typeface="Times New Roman" panose="02020603050405020304" pitchFamily="18" charset="0"/>
              </a:rPr>
              <a:t>Heart disease is a leading cause of adverse health impacts. While western medicine has been used it treatment of heart disease, alternative therapies such as meditation have proven to be effective in improving patient’s heart health therefore its important and need to include them in heart care. </a:t>
            </a:r>
            <a:endParaRPr sz="1900" dirty="0">
              <a:solidFill>
                <a:schemeClr val="dk1"/>
              </a:solidFill>
              <a:latin typeface="Times New Roman" panose="02020603050405020304" pitchFamily="18" charset="0"/>
              <a:cs typeface="Times New Roman" panose="02020603050405020304" pitchFamily="18" charset="0"/>
            </a:endParaRPr>
          </a:p>
        </p:txBody>
      </p:sp>
      <p:sp>
        <p:nvSpPr>
          <p:cNvPr id="44" name="Google Shape;44;p4"/>
          <p:cNvSpPr/>
          <p:nvPr/>
        </p:nvSpPr>
        <p:spPr>
          <a:xfrm>
            <a:off x="11273377" y="13702345"/>
            <a:ext cx="9875400" cy="457200"/>
          </a:xfrm>
          <a:prstGeom prst="rect">
            <a:avLst/>
          </a:prstGeom>
          <a:solidFill>
            <a:srgbClr val="366092"/>
          </a:solidFill>
          <a:ln w="12700" cap="flat" cmpd="sng">
            <a:solidFill>
              <a:srgbClr val="395E89"/>
            </a:solidFill>
            <a:prstDash val="solid"/>
            <a:round/>
            <a:headEnd type="none" w="sm" len="sm"/>
            <a:tailEnd type="none" w="sm" len="sm"/>
          </a:ln>
        </p:spPr>
        <p:txBody>
          <a:bodyPr spcFirstLastPara="1" wrap="square" lIns="48950" tIns="24475" rIns="48950" bIns="24475" anchor="ctr" anchorCtr="0">
            <a:noAutofit/>
          </a:bodyPr>
          <a:lstStyle/>
          <a:p>
            <a:pPr marL="0" marR="0" lvl="0" indent="0" algn="ctr" rtl="0">
              <a:spcBef>
                <a:spcPts val="0"/>
              </a:spcBef>
              <a:spcAft>
                <a:spcPts val="0"/>
              </a:spcAft>
              <a:buNone/>
            </a:pPr>
            <a:r>
              <a:rPr lang="en-US" sz="3200" b="1" dirty="0">
                <a:solidFill>
                  <a:srgbClr val="EAF1DD"/>
                </a:solidFill>
                <a:latin typeface="Calibri"/>
                <a:ea typeface="Calibri"/>
                <a:cs typeface="Calibri"/>
                <a:sym typeface="Calibri"/>
              </a:rPr>
              <a:t>Limitations and Conclusion</a:t>
            </a:r>
            <a:endParaRPr dirty="0"/>
          </a:p>
        </p:txBody>
      </p:sp>
      <p:sp>
        <p:nvSpPr>
          <p:cNvPr id="45" name="Google Shape;45;p4"/>
          <p:cNvSpPr/>
          <p:nvPr/>
        </p:nvSpPr>
        <p:spPr>
          <a:xfrm>
            <a:off x="11273400" y="9812350"/>
            <a:ext cx="9875400" cy="457200"/>
          </a:xfrm>
          <a:prstGeom prst="rect">
            <a:avLst/>
          </a:prstGeom>
          <a:solidFill>
            <a:srgbClr val="366092"/>
          </a:solidFill>
          <a:ln w="12700" cap="flat" cmpd="sng">
            <a:solidFill>
              <a:srgbClr val="395E89"/>
            </a:solidFill>
            <a:prstDash val="solid"/>
            <a:round/>
            <a:headEnd type="none" w="sm" len="sm"/>
            <a:tailEnd type="none" w="sm" len="sm"/>
          </a:ln>
        </p:spPr>
        <p:txBody>
          <a:bodyPr spcFirstLastPara="1" wrap="square" lIns="48950" tIns="24475" rIns="48950" bIns="24475" anchor="ctr" anchorCtr="0">
            <a:noAutofit/>
          </a:bodyPr>
          <a:lstStyle/>
          <a:p>
            <a:pPr marL="0" lvl="0" indent="0" algn="ctr" rtl="0">
              <a:spcBef>
                <a:spcPts val="0"/>
              </a:spcBef>
              <a:spcAft>
                <a:spcPts val="0"/>
              </a:spcAft>
              <a:buClr>
                <a:schemeClr val="dk1"/>
              </a:buClr>
              <a:buFont typeface="Arial"/>
              <a:buNone/>
            </a:pPr>
            <a:r>
              <a:rPr lang="en-US" sz="3200" b="1" dirty="0">
                <a:solidFill>
                  <a:srgbClr val="EAF1DD"/>
                </a:solidFill>
                <a:latin typeface="Calibri"/>
                <a:ea typeface="Calibri"/>
                <a:cs typeface="Calibri"/>
                <a:sym typeface="Calibri"/>
              </a:rPr>
              <a:t>PICO QUESTION</a:t>
            </a:r>
            <a:endParaRPr dirty="0"/>
          </a:p>
        </p:txBody>
      </p:sp>
      <p:sp>
        <p:nvSpPr>
          <p:cNvPr id="47" name="Google Shape;47;p4"/>
          <p:cNvSpPr txBox="1"/>
          <p:nvPr/>
        </p:nvSpPr>
        <p:spPr>
          <a:xfrm>
            <a:off x="752375" y="18822375"/>
            <a:ext cx="3675000" cy="295800"/>
          </a:xfrm>
          <a:prstGeom prst="rect">
            <a:avLst/>
          </a:prstGeom>
          <a:solidFill>
            <a:srgbClr val="FFFFFF"/>
          </a:solidFill>
          <a:ln>
            <a:noFill/>
          </a:ln>
        </p:spPr>
        <p:txBody>
          <a:bodyPr spcFirstLastPara="1" wrap="square" lIns="48950" tIns="24475" rIns="48950" bIns="24475" anchor="t" anchorCtr="0">
            <a:noAutofit/>
          </a:bodyPr>
          <a:lstStyle/>
          <a:p>
            <a:pPr marL="0" marR="0" lvl="0" indent="0" algn="ctr" rtl="0">
              <a:spcBef>
                <a:spcPts val="0"/>
              </a:spcBef>
              <a:spcAft>
                <a:spcPts val="0"/>
              </a:spcAft>
              <a:buNone/>
            </a:pPr>
            <a:endParaRPr dirty="0">
              <a:highlight>
                <a:srgbClr val="FFFFFF"/>
              </a:highlight>
              <a:latin typeface="Calibri"/>
              <a:ea typeface="Calibri"/>
              <a:cs typeface="Calibri"/>
              <a:sym typeface="Calibri"/>
            </a:endParaRPr>
          </a:p>
        </p:txBody>
      </p:sp>
      <p:pic>
        <p:nvPicPr>
          <p:cNvPr id="48" name="Google Shape;48;p4"/>
          <p:cNvPicPr preferRelativeResize="0"/>
          <p:nvPr/>
        </p:nvPicPr>
        <p:blipFill>
          <a:blip r:embed="rId3">
            <a:alphaModFix/>
          </a:blip>
          <a:stretch>
            <a:fillRect/>
          </a:stretch>
        </p:blipFill>
        <p:spPr>
          <a:xfrm>
            <a:off x="752438" y="369319"/>
            <a:ext cx="5646806" cy="1899150"/>
          </a:xfrm>
          <a:prstGeom prst="rect">
            <a:avLst/>
          </a:prstGeom>
          <a:noFill/>
          <a:ln>
            <a:noFill/>
          </a:ln>
        </p:spPr>
      </p:pic>
      <p:pic>
        <p:nvPicPr>
          <p:cNvPr id="49" name="Google Shape;49;p4"/>
          <p:cNvPicPr preferRelativeResize="0"/>
          <p:nvPr/>
        </p:nvPicPr>
        <p:blipFill>
          <a:blip r:embed="rId3">
            <a:alphaModFix/>
          </a:blip>
          <a:stretch>
            <a:fillRect/>
          </a:stretch>
        </p:blipFill>
        <p:spPr>
          <a:xfrm>
            <a:off x="24320222" y="389305"/>
            <a:ext cx="4292400" cy="1443619"/>
          </a:xfrm>
          <a:prstGeom prst="rect">
            <a:avLst/>
          </a:prstGeom>
          <a:noFill/>
          <a:ln>
            <a:noFill/>
          </a:ln>
        </p:spPr>
      </p:pic>
      <p:sp>
        <p:nvSpPr>
          <p:cNvPr id="50" name="Google Shape;50;p4"/>
          <p:cNvSpPr txBox="1"/>
          <p:nvPr/>
        </p:nvSpPr>
        <p:spPr>
          <a:xfrm>
            <a:off x="0" y="9864397"/>
            <a:ext cx="9875400" cy="2384602"/>
          </a:xfrm>
          <a:prstGeom prst="rect">
            <a:avLst/>
          </a:prstGeom>
          <a:solidFill>
            <a:schemeClr val="lt1"/>
          </a:solidFill>
          <a:ln w="12700" cap="flat" cmpd="sng">
            <a:solidFill>
              <a:srgbClr val="366092"/>
            </a:solidFill>
            <a:prstDash val="solid"/>
            <a:round/>
            <a:headEnd type="none" w="sm" len="sm"/>
            <a:tailEnd type="none" w="sm" len="sm"/>
          </a:ln>
        </p:spPr>
        <p:txBody>
          <a:bodyPr spcFirstLastPara="1" wrap="square" lIns="97925" tIns="97925" rIns="97925" bIns="97925" anchor="t" anchorCtr="0">
            <a:noAutofit/>
          </a:bodyPr>
          <a:lstStyle/>
          <a:p>
            <a:pPr marL="0" marR="0" lvl="0" indent="0" algn="l" rtl="0">
              <a:lnSpc>
                <a:spcPct val="150000"/>
              </a:lnSpc>
              <a:spcBef>
                <a:spcPts val="0"/>
              </a:spcBef>
              <a:spcAft>
                <a:spcPts val="0"/>
              </a:spcAft>
              <a:buNone/>
            </a:pPr>
            <a:r>
              <a:rPr lang="en-US" sz="1900" dirty="0">
                <a:latin typeface="Times New Roman" panose="02020603050405020304" pitchFamily="18" charset="0"/>
                <a:ea typeface="Calibri"/>
                <a:cs typeface="Times New Roman" panose="02020603050405020304" pitchFamily="18" charset="0"/>
                <a:sym typeface="Calibri"/>
              </a:rPr>
              <a:t>Heart disease are a leading cause of morbidity and mortality in the world despite numerous advancements and developments that have been made to prevent and treat it. While western medicine have often been used in treatment of heart disease, alternative therapies such as meditation have proven to be effective in its control and management. The research focuses on meditation and its benefits on heart health.  </a:t>
            </a:r>
            <a:endParaRPr sz="1900" dirty="0">
              <a:latin typeface="Times New Roman" panose="02020603050405020304" pitchFamily="18" charset="0"/>
              <a:ea typeface="Calibri"/>
              <a:cs typeface="Times New Roman" panose="02020603050405020304" pitchFamily="18" charset="0"/>
              <a:sym typeface="Calibri"/>
            </a:endParaRPr>
          </a:p>
        </p:txBody>
      </p:sp>
      <p:sp>
        <p:nvSpPr>
          <p:cNvPr id="51" name="Google Shape;51;p4"/>
          <p:cNvSpPr txBox="1"/>
          <p:nvPr/>
        </p:nvSpPr>
        <p:spPr>
          <a:xfrm>
            <a:off x="28861393" y="985975"/>
            <a:ext cx="3675000" cy="1588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US" sz="3600" dirty="0">
                <a:solidFill>
                  <a:schemeClr val="bg1"/>
                </a:solidFill>
                <a:latin typeface="Pinyon Script"/>
                <a:ea typeface="Pinyon Script"/>
                <a:cs typeface="Pinyon Script"/>
                <a:sym typeface="Pinyon Script"/>
              </a:rPr>
              <a:t>Phillips School of Nursing</a:t>
            </a:r>
            <a:r>
              <a:rPr lang="en-US" sz="3600" dirty="0">
                <a:solidFill>
                  <a:schemeClr val="bg1"/>
                </a:solidFill>
                <a:latin typeface="Calibri"/>
                <a:ea typeface="Calibri"/>
                <a:cs typeface="Calibri"/>
                <a:sym typeface="Calibri"/>
              </a:rPr>
              <a:t> </a:t>
            </a:r>
            <a:endParaRPr sz="3600" dirty="0">
              <a:solidFill>
                <a:schemeClr val="bg1"/>
              </a:solidFill>
              <a:latin typeface="Calibri"/>
              <a:ea typeface="Calibri"/>
              <a:cs typeface="Calibri"/>
              <a:sym typeface="Calibri"/>
            </a:endParaRPr>
          </a:p>
          <a:p>
            <a:pPr marL="0" lvl="0" indent="0" algn="l" rtl="0">
              <a:spcBef>
                <a:spcPts val="0"/>
              </a:spcBef>
              <a:spcAft>
                <a:spcPts val="0"/>
              </a:spcAft>
              <a:buNone/>
            </a:pPr>
            <a:r>
              <a:rPr lang="en-US" sz="2400" dirty="0">
                <a:solidFill>
                  <a:schemeClr val="bg1"/>
                </a:solidFill>
                <a:latin typeface="Calibri"/>
                <a:ea typeface="Calibri"/>
                <a:cs typeface="Calibri"/>
                <a:sym typeface="Calibri"/>
              </a:rPr>
              <a:t>    at Mount Sinai Beth Israel</a:t>
            </a:r>
            <a:endParaRPr sz="2400" dirty="0">
              <a:solidFill>
                <a:schemeClr val="bg1"/>
              </a:solidFill>
              <a:latin typeface="Calibri"/>
              <a:ea typeface="Calibri"/>
              <a:cs typeface="Calibri"/>
              <a:sym typeface="Calibri"/>
            </a:endParaRPr>
          </a:p>
        </p:txBody>
      </p:sp>
      <p:sp>
        <p:nvSpPr>
          <p:cNvPr id="52" name="Google Shape;52;p4"/>
          <p:cNvSpPr txBox="1"/>
          <p:nvPr/>
        </p:nvSpPr>
        <p:spPr>
          <a:xfrm>
            <a:off x="11273388" y="3563150"/>
            <a:ext cx="9875400" cy="6095400"/>
          </a:xfrm>
          <a:prstGeom prst="rect">
            <a:avLst/>
          </a:prstGeom>
          <a:solidFill>
            <a:schemeClr val="lt1"/>
          </a:solidFill>
          <a:ln w="12700" cap="flat" cmpd="sng">
            <a:solidFill>
              <a:srgbClr val="366092"/>
            </a:solidFill>
            <a:prstDash val="solid"/>
            <a:round/>
            <a:headEnd type="none" w="sm" len="sm"/>
            <a:tailEnd type="none" w="sm" len="sm"/>
          </a:ln>
        </p:spPr>
        <p:txBody>
          <a:bodyPr spcFirstLastPara="1" wrap="square" lIns="97925" tIns="97925" rIns="97925" bIns="97925" anchor="t" anchorCtr="0">
            <a:noAutofit/>
          </a:bodyPr>
          <a:lstStyle/>
          <a:p>
            <a:pPr marL="0" lvl="0" indent="0" algn="l" rtl="0">
              <a:lnSpc>
                <a:spcPct val="150000"/>
              </a:lnSpc>
              <a:spcBef>
                <a:spcPts val="0"/>
              </a:spcBef>
              <a:spcAft>
                <a:spcPts val="0"/>
              </a:spcAft>
              <a:buNone/>
            </a:pPr>
            <a:r>
              <a:rPr lang="en-US" sz="1900" b="0" i="0" dirty="0">
                <a:solidFill>
                  <a:schemeClr val="tx1"/>
                </a:solidFill>
                <a:effectLst/>
                <a:latin typeface="Times New Roman" panose="02020603050405020304" pitchFamily="18" charset="0"/>
                <a:cs typeface="Times New Roman" panose="02020603050405020304" pitchFamily="18" charset="0"/>
              </a:rPr>
              <a:t>Levine</a:t>
            </a:r>
            <a:r>
              <a:rPr lang="en-US" sz="1900" b="0" i="0" dirty="0">
                <a:solidFill>
                  <a:schemeClr val="tx1"/>
                </a:solidFill>
                <a:effectLst/>
                <a:highlight>
                  <a:schemeClr val="lt1"/>
                </a:highlight>
                <a:latin typeface="Times New Roman" panose="02020603050405020304" pitchFamily="18" charset="0"/>
                <a:cs typeface="Times New Roman" panose="02020603050405020304" pitchFamily="18" charset="0"/>
                <a:sym typeface="Lato"/>
              </a:rPr>
              <a:t> et al. (2017</a:t>
            </a:r>
            <a:r>
              <a:rPr lang="en-US" sz="1900" dirty="0">
                <a:solidFill>
                  <a:schemeClr val="tx1"/>
                </a:solidFill>
                <a:highlight>
                  <a:schemeClr val="lt1"/>
                </a:highlight>
                <a:latin typeface="Times New Roman" panose="02020603050405020304" pitchFamily="18" charset="0"/>
                <a:ea typeface="Lato"/>
                <a:cs typeface="Times New Roman" panose="02020603050405020304" pitchFamily="18" charset="0"/>
                <a:sym typeface="Lato"/>
              </a:rPr>
              <a:t>) argues that what is good for the mind is often good for the human body. Meditation involves the use of various techniques such as mindfulness and focus on a specific activity, thought or object to achieve a stable state mentally and emotionally. An increasing evidence of literature show the significant role meditation plays in reducing the risk of developing heart disease. </a:t>
            </a:r>
            <a:r>
              <a:rPr lang="en-US" sz="1900" b="0" i="0" dirty="0">
                <a:solidFill>
                  <a:schemeClr val="tx1"/>
                </a:solidFill>
                <a:effectLst/>
                <a:latin typeface="Times New Roman" panose="02020603050405020304" pitchFamily="18" charset="0"/>
                <a:cs typeface="Times New Roman" panose="02020603050405020304" pitchFamily="18" charset="0"/>
              </a:rPr>
              <a:t>Rao et al. (2019</a:t>
            </a:r>
            <a:r>
              <a:rPr lang="en-US" sz="1900" dirty="0">
                <a:solidFill>
                  <a:schemeClr val="tx1"/>
                </a:solidFill>
                <a:highlight>
                  <a:schemeClr val="lt1"/>
                </a:highlight>
                <a:latin typeface="Times New Roman" panose="02020603050405020304" pitchFamily="18" charset="0"/>
                <a:ea typeface="Lato"/>
                <a:cs typeface="Times New Roman" panose="02020603050405020304" pitchFamily="18" charset="0"/>
                <a:sym typeface="Lato"/>
              </a:rPr>
              <a:t>) asserts that meditation improves various factors that that associated with the development of heart disease therefore making it an essential treatment intervention for heart disease. Meditation improves the heart functions therefore improving heart health. Meditation not only improves heart health but also other body organs such as the brain and auditory function. Meditation improves individual’s encoding of auditory stimuli at various levels of the central auditory nervous system therefore leading to better processing ability (</a:t>
            </a:r>
            <a:r>
              <a:rPr lang="en-US" sz="1900" b="0" i="0" dirty="0" err="1">
                <a:solidFill>
                  <a:schemeClr val="tx1"/>
                </a:solidFill>
                <a:effectLst/>
                <a:latin typeface="Times New Roman" panose="02020603050405020304" pitchFamily="18" charset="0"/>
                <a:cs typeface="Times New Roman" panose="02020603050405020304" pitchFamily="18" charset="0"/>
              </a:rPr>
              <a:t>Schnaubelt</a:t>
            </a:r>
            <a:r>
              <a:rPr lang="en-US" sz="1900" dirty="0">
                <a:solidFill>
                  <a:schemeClr val="tx1"/>
                </a:solidFill>
                <a:latin typeface="Times New Roman" panose="02020603050405020304" pitchFamily="18" charset="0"/>
                <a:cs typeface="Times New Roman" panose="02020603050405020304" pitchFamily="18" charset="0"/>
              </a:rPr>
              <a:t> et al., 2019</a:t>
            </a:r>
            <a:r>
              <a:rPr lang="en-US" sz="1900" dirty="0">
                <a:solidFill>
                  <a:schemeClr val="tx1"/>
                </a:solidFill>
                <a:highlight>
                  <a:schemeClr val="lt1"/>
                </a:highlight>
                <a:latin typeface="Times New Roman" panose="02020603050405020304" pitchFamily="18" charset="0"/>
                <a:ea typeface="Lato"/>
                <a:cs typeface="Times New Roman" panose="02020603050405020304" pitchFamily="18" charset="0"/>
                <a:sym typeface="Lato"/>
              </a:rPr>
              <a:t>). Meditation enhances an individual’s focused attention and state of awareness. Additionally it helps individuals better manage anxiety, stress and reduce inflammation which is critical to brain or neurodevelopment.  </a:t>
            </a:r>
            <a:endParaRPr sz="1900" dirty="0">
              <a:solidFill>
                <a:schemeClr val="tx1"/>
              </a:solidFill>
              <a:highlight>
                <a:schemeClr val="lt1"/>
              </a:highlight>
              <a:latin typeface="Times New Roman" panose="02020603050405020304" pitchFamily="18" charset="0"/>
              <a:ea typeface="Lato"/>
              <a:cs typeface="Times New Roman" panose="02020603050405020304" pitchFamily="18" charset="0"/>
              <a:sym typeface="Lato"/>
            </a:endParaRPr>
          </a:p>
        </p:txBody>
      </p:sp>
      <p:sp>
        <p:nvSpPr>
          <p:cNvPr id="53" name="Google Shape;53;p4"/>
          <p:cNvSpPr/>
          <p:nvPr/>
        </p:nvSpPr>
        <p:spPr>
          <a:xfrm>
            <a:off x="11273377" y="3122550"/>
            <a:ext cx="9875400" cy="457200"/>
          </a:xfrm>
          <a:prstGeom prst="rect">
            <a:avLst/>
          </a:prstGeom>
          <a:solidFill>
            <a:srgbClr val="366092"/>
          </a:solidFill>
          <a:ln w="12700" cap="flat" cmpd="sng">
            <a:solidFill>
              <a:srgbClr val="395E89"/>
            </a:solidFill>
            <a:prstDash val="solid"/>
            <a:round/>
            <a:headEnd type="none" w="sm" len="sm"/>
            <a:tailEnd type="none" w="sm" len="sm"/>
          </a:ln>
        </p:spPr>
        <p:txBody>
          <a:bodyPr spcFirstLastPara="1" wrap="square" lIns="48950" tIns="24475" rIns="48950" bIns="24475" anchor="ctr" anchorCtr="0">
            <a:noAutofit/>
          </a:bodyPr>
          <a:lstStyle/>
          <a:p>
            <a:pPr marL="0" marR="0" lvl="0" indent="0" algn="ctr" rtl="0">
              <a:spcBef>
                <a:spcPts val="0"/>
              </a:spcBef>
              <a:spcAft>
                <a:spcPts val="0"/>
              </a:spcAft>
              <a:buNone/>
            </a:pPr>
            <a:r>
              <a:rPr lang="en-US" sz="2400" b="1" dirty="0">
                <a:solidFill>
                  <a:srgbClr val="EAF1DD"/>
                </a:solidFill>
                <a:latin typeface="Calibri"/>
                <a:ea typeface="Calibri"/>
                <a:cs typeface="Calibri"/>
                <a:sym typeface="Calibri"/>
              </a:rPr>
              <a:t>Significance: Reading and the Effects on Auditory and Neurodevelopment</a:t>
            </a:r>
            <a:endParaRPr sz="2400" dirty="0"/>
          </a:p>
        </p:txBody>
      </p:sp>
      <p:sp>
        <p:nvSpPr>
          <p:cNvPr id="29" name="Google Shape;36;p4">
            <a:extLst>
              <a:ext uri="{FF2B5EF4-FFF2-40B4-BE49-F238E27FC236}">
                <a16:creationId xmlns:a16="http://schemas.microsoft.com/office/drawing/2014/main" xmlns="" id="{3674D442-7F49-4644-A82D-E6A1BCA22D07}"/>
              </a:ext>
            </a:extLst>
          </p:cNvPr>
          <p:cNvSpPr/>
          <p:nvPr/>
        </p:nvSpPr>
        <p:spPr>
          <a:xfrm>
            <a:off x="21542350" y="3105950"/>
            <a:ext cx="10527000" cy="487072"/>
          </a:xfrm>
          <a:prstGeom prst="rect">
            <a:avLst/>
          </a:prstGeom>
          <a:solidFill>
            <a:srgbClr val="366092"/>
          </a:solidFill>
          <a:ln w="12700" cap="flat" cmpd="sng">
            <a:solidFill>
              <a:srgbClr val="395E89"/>
            </a:solidFill>
            <a:prstDash val="solid"/>
            <a:round/>
            <a:headEnd type="none" w="sm" len="sm"/>
            <a:tailEnd type="none" w="sm" len="sm"/>
          </a:ln>
        </p:spPr>
        <p:txBody>
          <a:bodyPr spcFirstLastPara="1" wrap="square" lIns="48950" tIns="24475" rIns="48950" bIns="24475" anchor="ctr" anchorCtr="0">
            <a:noAutofit/>
          </a:bodyPr>
          <a:lstStyle/>
          <a:p>
            <a:pPr marL="0" marR="0" lvl="0" indent="0" algn="ctr" rtl="0">
              <a:spcBef>
                <a:spcPts val="0"/>
              </a:spcBef>
              <a:spcAft>
                <a:spcPts val="0"/>
              </a:spcAft>
              <a:buNone/>
            </a:pPr>
            <a:r>
              <a:rPr lang="en-US" sz="3200" b="1" dirty="0">
                <a:solidFill>
                  <a:srgbClr val="EAF1DD"/>
                </a:solidFill>
                <a:latin typeface="Calibri"/>
                <a:cs typeface="Calibri"/>
                <a:sym typeface="Calibri"/>
              </a:rPr>
              <a:t>Proposal/Project</a:t>
            </a:r>
            <a:endParaRPr dirty="0"/>
          </a:p>
        </p:txBody>
      </p:sp>
      <p:sp>
        <p:nvSpPr>
          <p:cNvPr id="2" name="TextBox 1">
            <a:extLst>
              <a:ext uri="{FF2B5EF4-FFF2-40B4-BE49-F238E27FC236}">
                <a16:creationId xmlns:a16="http://schemas.microsoft.com/office/drawing/2014/main" xmlns="" id="{A2B99261-9D96-2145-85C2-03A3E3A31C1C}"/>
              </a:ext>
            </a:extLst>
          </p:cNvPr>
          <p:cNvSpPr txBox="1"/>
          <p:nvPr/>
        </p:nvSpPr>
        <p:spPr>
          <a:xfrm>
            <a:off x="21542351" y="3896731"/>
            <a:ext cx="10420706" cy="8189806"/>
          </a:xfrm>
          <a:prstGeom prst="rect">
            <a:avLst/>
          </a:prstGeom>
          <a:noFill/>
        </p:spPr>
        <p:txBody>
          <a:bodyPr wrap="square" rtlCol="0">
            <a:spAutoFit/>
          </a:bodyPr>
          <a:lstStyle/>
          <a:p>
            <a:pPr marL="342900" indent="-342900">
              <a:lnSpc>
                <a:spcPct val="200000"/>
              </a:lnSpc>
              <a:buFont typeface="Arial" panose="020B0604020202020204" pitchFamily="34" charset="0"/>
              <a:buChar char="•"/>
            </a:pPr>
            <a:r>
              <a:rPr lang="en-US" sz="1900" dirty="0">
                <a:latin typeface="Times New Roman" panose="02020603050405020304" pitchFamily="18" charset="0"/>
                <a:cs typeface="Times New Roman" panose="02020603050405020304" pitchFamily="18" charset="0"/>
              </a:rPr>
              <a:t>Heart disease remains to be leading cause of adverse health impacts. Available literature show meditation addresses risk factors that cause heart disease therefore improving heart health. </a:t>
            </a:r>
          </a:p>
          <a:p>
            <a:pPr marL="342900" indent="-342900">
              <a:lnSpc>
                <a:spcPct val="200000"/>
              </a:lnSpc>
              <a:buFont typeface="Arial" panose="020B0604020202020204" pitchFamily="34" charset="0"/>
              <a:buChar char="•"/>
            </a:pPr>
            <a:r>
              <a:rPr lang="en-US" sz="1900" dirty="0">
                <a:latin typeface="Times New Roman" panose="02020603050405020304" pitchFamily="18" charset="0"/>
                <a:cs typeface="Times New Roman" panose="02020603050405020304" pitchFamily="18" charset="0"/>
              </a:rPr>
              <a:t>The proposal is to integrate meditation program into heart care which will enable patients with heart disease to practice meditation to improve their heart health. Meditation will allow patients with heart disease to relieve stress and anxiety and achieve physical, emotional and psychological stability. </a:t>
            </a:r>
          </a:p>
          <a:p>
            <a:pPr marL="342900" indent="-342900">
              <a:lnSpc>
                <a:spcPct val="200000"/>
              </a:lnSpc>
              <a:buFont typeface="Arial" panose="020B0604020202020204" pitchFamily="34" charset="0"/>
              <a:buChar char="•"/>
            </a:pPr>
            <a:r>
              <a:rPr lang="en-US" sz="1900" dirty="0">
                <a:latin typeface="Times New Roman" panose="02020603050405020304" pitchFamily="18" charset="0"/>
                <a:cs typeface="Times New Roman" panose="02020603050405020304" pitchFamily="18" charset="0"/>
              </a:rPr>
              <a:t>The proposal to integrate meditation into heart care enables patients with heart disease to practice meditation to manage the condition and improve the heart’s health. Extensive research has shown that meditation addresses risk factors that are linked with heart disease therefore improving heart health. </a:t>
            </a:r>
          </a:p>
          <a:p>
            <a:pPr marL="342900" indent="-342900">
              <a:lnSpc>
                <a:spcPct val="200000"/>
              </a:lnSpc>
              <a:buFont typeface="Arial" panose="020B0604020202020204" pitchFamily="34" charset="0"/>
              <a:buChar char="•"/>
            </a:pPr>
            <a:r>
              <a:rPr lang="en-US" sz="1900" dirty="0">
                <a:latin typeface="Times New Roman" panose="02020603050405020304" pitchFamily="18" charset="0"/>
                <a:cs typeface="Times New Roman" panose="02020603050405020304" pitchFamily="18" charset="0"/>
              </a:rPr>
              <a:t>Meditation will involve patients seating in a comfortable position with eye closed. While in a seated position, a patient will focus on a mental image, a color, sound, or phrase while inhaling and exhaling their breath and attempting to relax their mind and body in the process. </a:t>
            </a:r>
          </a:p>
          <a:p>
            <a:pPr marL="342900" indent="-342900">
              <a:lnSpc>
                <a:spcPct val="200000"/>
              </a:lnSpc>
              <a:buFont typeface="Arial" panose="020B0604020202020204" pitchFamily="34" charset="0"/>
              <a:buChar char="•"/>
            </a:pPr>
            <a:r>
              <a:rPr lang="en-US" sz="1900" dirty="0">
                <a:latin typeface="Times New Roman" panose="02020603050405020304" pitchFamily="18" charset="0"/>
                <a:cs typeface="Times New Roman" panose="02020603050405020304" pitchFamily="18" charset="0"/>
              </a:rPr>
              <a:t>Patients that struggle to attain emotional, mental and psychological stability while seated still will practice other mind body therapies with techniques such as tai chi and yoga which will help them enhance bodily function thus improving heart health. </a:t>
            </a:r>
            <a:endParaRPr lang="en-US" sz="1900" dirty="0"/>
          </a:p>
        </p:txBody>
      </p:sp>
      <p:cxnSp>
        <p:nvCxnSpPr>
          <p:cNvPr id="4" name="Straight Connector 3">
            <a:extLst>
              <a:ext uri="{FF2B5EF4-FFF2-40B4-BE49-F238E27FC236}">
                <a16:creationId xmlns:a16="http://schemas.microsoft.com/office/drawing/2014/main" xmlns="" id="{B794A662-2492-5F47-8A50-868520BD99CD}"/>
              </a:ext>
            </a:extLst>
          </p:cNvPr>
          <p:cNvCxnSpPr>
            <a:cxnSpLocks/>
            <a:endCxn id="29" idx="1"/>
          </p:cNvCxnSpPr>
          <p:nvPr/>
        </p:nvCxnSpPr>
        <p:spPr>
          <a:xfrm flipV="1">
            <a:off x="21542350" y="3349486"/>
            <a:ext cx="0" cy="11576489"/>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xmlns="" id="{3DCC2C79-EEF0-1347-9343-94EB80A585E2}"/>
              </a:ext>
            </a:extLst>
          </p:cNvPr>
          <p:cNvCxnSpPr/>
          <p:nvPr/>
        </p:nvCxnSpPr>
        <p:spPr>
          <a:xfrm>
            <a:off x="32069350" y="3203800"/>
            <a:ext cx="0" cy="11253837"/>
          </a:xfrm>
          <a:prstGeom prst="line">
            <a:avLst/>
          </a:prstGeom>
        </p:spPr>
        <p:style>
          <a:lnRef idx="1">
            <a:schemeClr val="accent1"/>
          </a:lnRef>
          <a:fillRef idx="0">
            <a:schemeClr val="accent1"/>
          </a:fillRef>
          <a:effectRef idx="0">
            <a:schemeClr val="accent1"/>
          </a:effectRef>
          <a:fontRef idx="minor">
            <a:schemeClr val="tx1"/>
          </a:fontRef>
        </p:style>
      </p:cxnSp>
      <p:pic>
        <p:nvPicPr>
          <p:cNvPr id="3" name="Picture 2">
            <a:extLst>
              <a:ext uri="{FF2B5EF4-FFF2-40B4-BE49-F238E27FC236}">
                <a16:creationId xmlns:a16="http://schemas.microsoft.com/office/drawing/2014/main" xmlns="" id="{61A9D082-77EB-4D4D-96B3-7C9FD25A9F94}"/>
              </a:ext>
            </a:extLst>
          </p:cNvPr>
          <p:cNvPicPr>
            <a:picLocks noChangeAspect="1"/>
          </p:cNvPicPr>
          <p:nvPr/>
        </p:nvPicPr>
        <p:blipFill>
          <a:blip r:embed="rId4"/>
          <a:stretch>
            <a:fillRect/>
          </a:stretch>
        </p:blipFill>
        <p:spPr>
          <a:xfrm>
            <a:off x="746379" y="14614375"/>
            <a:ext cx="9881386" cy="4367299"/>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434</TotalTime>
  <Words>892</Words>
  <Application>Microsoft Office PowerPoint</Application>
  <PresentationFormat>Custom</PresentationFormat>
  <Paragraphs>32</Paragraphs>
  <Slides>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Times New Roman</vt:lpstr>
      <vt:lpstr>Calibri</vt:lpstr>
      <vt:lpstr>Wingdings</vt:lpstr>
      <vt:lpstr>Pinyon Script</vt:lpstr>
      <vt:lpstr>Lato</vt:lpstr>
      <vt:lpstr>Office Theme</vt:lpstr>
      <vt:lpstr>Slide 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Kevin</dc:creator>
  <cp:lastModifiedBy>Kevin</cp:lastModifiedBy>
  <cp:revision>69</cp:revision>
  <dcterms:modified xsi:type="dcterms:W3CDTF">2021-03-30T17:45:42Z</dcterms:modified>
</cp:coreProperties>
</file>